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98" r:id="rId1"/>
  </p:sldMasterIdLst>
  <p:notesMasterIdLst>
    <p:notesMasterId r:id="rId36"/>
  </p:notesMasterIdLst>
  <p:handoutMasterIdLst>
    <p:handoutMasterId r:id="rId37"/>
  </p:handoutMasterIdLst>
  <p:sldIdLst>
    <p:sldId id="489" r:id="rId2"/>
    <p:sldId id="488" r:id="rId3"/>
    <p:sldId id="291" r:id="rId4"/>
    <p:sldId id="350" r:id="rId5"/>
    <p:sldId id="364" r:id="rId6"/>
    <p:sldId id="428" r:id="rId7"/>
    <p:sldId id="363" r:id="rId8"/>
    <p:sldId id="486" r:id="rId9"/>
    <p:sldId id="385" r:id="rId10"/>
    <p:sldId id="394" r:id="rId11"/>
    <p:sldId id="410" r:id="rId12"/>
    <p:sldId id="365" r:id="rId13"/>
    <p:sldId id="469" r:id="rId14"/>
    <p:sldId id="387" r:id="rId15"/>
    <p:sldId id="392" r:id="rId16"/>
    <p:sldId id="431" r:id="rId17"/>
    <p:sldId id="471" r:id="rId18"/>
    <p:sldId id="442" r:id="rId19"/>
    <p:sldId id="491" r:id="rId20"/>
    <p:sldId id="472" r:id="rId21"/>
    <p:sldId id="473" r:id="rId22"/>
    <p:sldId id="445" r:id="rId23"/>
    <p:sldId id="479" r:id="rId24"/>
    <p:sldId id="480" r:id="rId25"/>
    <p:sldId id="444" r:id="rId26"/>
    <p:sldId id="446" r:id="rId27"/>
    <p:sldId id="449" r:id="rId28"/>
    <p:sldId id="453" r:id="rId29"/>
    <p:sldId id="417" r:id="rId30"/>
    <p:sldId id="464" r:id="rId31"/>
    <p:sldId id="425" r:id="rId32"/>
    <p:sldId id="475" r:id="rId33"/>
    <p:sldId id="424" r:id="rId34"/>
    <p:sldId id="426" r:id="rId35"/>
  </p:sldIdLst>
  <p:sldSz cx="9144000" cy="6858000" type="screen4x3"/>
  <p:notesSz cx="7315200" cy="9601200"/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777777"/>
    <a:srgbClr val="FFFF00"/>
    <a:srgbClr val="3333FF"/>
    <a:srgbClr val="33CC33"/>
    <a:srgbClr val="FF3300"/>
    <a:srgbClr val="00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-2208" y="-7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72"/>
    </p:cViewPr>
  </p:sorterViewPr>
  <p:notesViewPr>
    <p:cSldViewPr snapToGrid="0">
      <p:cViewPr varScale="1">
        <p:scale>
          <a:sx n="60" d="100"/>
          <a:sy n="60" d="100"/>
        </p:scale>
        <p:origin x="-17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tags" Target="tags/tag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 eaLnBrk="0" hangingPunct="0">
              <a:defRPr sz="1300" b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 eaLnBrk="0" hangingPunct="0">
              <a:defRPr sz="1300" b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 eaLnBrk="0" hangingPunct="0">
              <a:defRPr sz="1300" b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" charset="0"/>
              </a:defRPr>
            </a:lvl1pPr>
          </a:lstStyle>
          <a:p>
            <a:fld id="{7CECE135-CC44-2441-A692-A9C77BDF45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85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 eaLnBrk="0" hangingPunct="0">
              <a:defRPr sz="1300" b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 eaLnBrk="0" hangingPunct="0">
              <a:defRPr sz="1300" b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 eaLnBrk="0" hangingPunct="0">
              <a:defRPr sz="1300" b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" charset="0"/>
              </a:defRPr>
            </a:lvl1pPr>
          </a:lstStyle>
          <a:p>
            <a:fld id="{590CA5FC-13B1-1549-96CF-BF59B1105E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05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0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0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0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0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0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E32D63B0-5812-194C-BEEA-16D839670A53}" type="slidenum">
              <a:rPr lang="en-US" sz="1300" b="0">
                <a:latin typeface="Times" charset="0"/>
              </a:rPr>
              <a:pPr algn="r"/>
              <a:t>10</a:t>
            </a:fld>
            <a:endParaRPr lang="en-US" sz="1300" b="0">
              <a:latin typeface="Times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7E082E7B-AA56-7C47-93CA-8B0BF2F526C7}" type="slidenum">
              <a:rPr lang="en-US" sz="1300" b="0">
                <a:latin typeface="Times" charset="0"/>
              </a:rPr>
              <a:pPr algn="r"/>
              <a:t>11</a:t>
            </a:fld>
            <a:endParaRPr lang="en-US" sz="1300" b="0">
              <a:latin typeface="Times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C323381F-739B-B047-8954-A03B405DC784}" type="slidenum">
              <a:rPr lang="en-US" sz="1300" b="0">
                <a:latin typeface="Times" charset="0"/>
              </a:rPr>
              <a:pPr algn="r"/>
              <a:t>13</a:t>
            </a:fld>
            <a:endParaRPr lang="en-US" sz="1300" b="0">
              <a:latin typeface="Times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75031708-2BB4-5643-9880-BCC3F5465138}" type="slidenum">
              <a:rPr lang="en-US" sz="1300" b="0">
                <a:latin typeface="Times" charset="0"/>
              </a:rPr>
              <a:pPr algn="r"/>
              <a:t>14</a:t>
            </a:fld>
            <a:endParaRPr lang="en-US" sz="1300" b="0">
              <a:latin typeface="Times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CBA4D941-EF1F-9B43-8589-DF191671B2F2}" type="slidenum">
              <a:rPr lang="en-US" sz="1300" b="0">
                <a:latin typeface="Times" charset="0"/>
              </a:rPr>
              <a:pPr algn="r"/>
              <a:t>15</a:t>
            </a:fld>
            <a:endParaRPr lang="en-US" sz="1300" b="0">
              <a:latin typeface="Times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2634B150-70F2-D34D-82CD-F4B1328B9CC8}" type="slidenum">
              <a:rPr lang="en-US" sz="1300" b="0">
                <a:latin typeface="Times" charset="0"/>
              </a:rPr>
              <a:pPr algn="r"/>
              <a:t>16</a:t>
            </a:fld>
            <a:endParaRPr lang="en-US" sz="1300" b="0">
              <a:latin typeface="Times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032B5B18-FEF5-7C4C-842C-ADC8E2E22520}" type="slidenum">
              <a:rPr lang="en-US" sz="1300" b="0">
                <a:latin typeface="Times" charset="0"/>
              </a:rPr>
              <a:pPr algn="r"/>
              <a:t>17</a:t>
            </a:fld>
            <a:endParaRPr lang="en-US" sz="1300" b="0">
              <a:latin typeface="Times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cs typeface="Geneva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fld id="{1669B1C4-D5E1-5F47-A14B-A209EC68B6C6}" type="slidenum">
              <a:rPr lang="en-US" b="0">
                <a:latin typeface="Times" charset="0"/>
              </a:rPr>
              <a:pPr/>
              <a:t>18</a:t>
            </a:fld>
            <a:endParaRPr lang="en-US" b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fld id="{0D24E3A2-0E22-FC4A-B93C-81816B9F11C9}" type="slidenum">
              <a:rPr lang="en-US" b="0">
                <a:latin typeface="Times" charset="0"/>
              </a:rPr>
              <a:pPr/>
              <a:t>2</a:t>
            </a:fld>
            <a:endParaRPr lang="en-US" b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61DAC6F6-9C12-7F40-8A25-CAD7D488C383}" type="slidenum">
              <a:rPr lang="en-US" sz="1300" b="0">
                <a:latin typeface="Times" charset="0"/>
              </a:rPr>
              <a:pPr algn="r"/>
              <a:t>20</a:t>
            </a:fld>
            <a:endParaRPr lang="en-US" sz="1300" b="0">
              <a:latin typeface="Times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53C0BC49-29C1-174B-8BCC-780A535A8D8D}" type="slidenum">
              <a:rPr lang="en-US" sz="1300" b="0">
                <a:latin typeface="Times" charset="0"/>
              </a:rPr>
              <a:pPr algn="r"/>
              <a:t>21</a:t>
            </a:fld>
            <a:endParaRPr lang="en-US" sz="1300" b="0">
              <a:latin typeface="Times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FE71A452-193C-4D40-8642-1AA32356C983}" type="slidenum">
              <a:rPr lang="en-US" sz="1300" b="0">
                <a:latin typeface="Times" charset="0"/>
              </a:rPr>
              <a:pPr algn="r"/>
              <a:t>22</a:t>
            </a:fld>
            <a:endParaRPr lang="en-US" sz="1300" b="0">
              <a:latin typeface="Times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25927A89-258E-0146-AC2F-4995365F67BB}" type="slidenum">
              <a:rPr lang="en-US" sz="1300" b="0">
                <a:latin typeface="Times" charset="0"/>
              </a:rPr>
              <a:pPr algn="r"/>
              <a:t>23</a:t>
            </a:fld>
            <a:endParaRPr lang="en-US" sz="1300" b="0">
              <a:latin typeface="Times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44116499-A8BC-D443-9944-189A92C42429}" type="slidenum">
              <a:rPr lang="en-US" sz="1300" b="0">
                <a:latin typeface="Times" charset="0"/>
              </a:rPr>
              <a:pPr algn="r"/>
              <a:t>24</a:t>
            </a:fld>
            <a:endParaRPr lang="en-US" sz="1300" b="0">
              <a:latin typeface="Times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2EEA1CFB-A2B6-1F4C-B89A-7D4AEEDD1922}" type="slidenum">
              <a:rPr lang="en-US" sz="1300" b="0">
                <a:latin typeface="Times" charset="0"/>
              </a:rPr>
              <a:pPr algn="r"/>
              <a:t>25</a:t>
            </a:fld>
            <a:endParaRPr lang="en-US" sz="1300" b="0">
              <a:latin typeface="Times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7119066B-2C8A-0F46-AAE6-3B8890E29EA6}" type="slidenum">
              <a:rPr lang="en-US" sz="1300" b="0">
                <a:latin typeface="Times" charset="0"/>
              </a:rPr>
              <a:pPr algn="r"/>
              <a:t>26</a:t>
            </a:fld>
            <a:endParaRPr lang="en-US" sz="1300" b="0">
              <a:latin typeface="Times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BD2BBC02-E3D9-A442-962A-CAC08D8A2CC2}" type="slidenum">
              <a:rPr lang="en-US" sz="1300" b="0">
                <a:latin typeface="Times" charset="0"/>
              </a:rPr>
              <a:pPr algn="r"/>
              <a:t>27</a:t>
            </a:fld>
            <a:endParaRPr lang="en-US" sz="1300" b="0">
              <a:latin typeface="Times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334CD3C1-06F1-AA42-A174-321D217A5C54}" type="slidenum">
              <a:rPr lang="en-US" sz="1300" b="0">
                <a:latin typeface="Times" charset="0"/>
              </a:rPr>
              <a:pPr algn="r"/>
              <a:t>28</a:t>
            </a:fld>
            <a:endParaRPr lang="en-US" sz="1300" b="0">
              <a:latin typeface="Times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259BF8D6-DE0E-C849-B2F8-19C44EDD9E0E}" type="slidenum">
              <a:rPr lang="en-US" sz="1300" b="0">
                <a:latin typeface="Times" charset="0"/>
              </a:rPr>
              <a:pPr algn="r"/>
              <a:t>29</a:t>
            </a:fld>
            <a:endParaRPr lang="en-US" sz="1300" b="0">
              <a:latin typeface="Times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EECFDA34-9779-7C4A-937A-2F131890D5CB}" type="slidenum">
              <a:rPr lang="en-US" sz="1300" b="0">
                <a:latin typeface="Times" charset="0"/>
              </a:rPr>
              <a:pPr algn="r"/>
              <a:t>3</a:t>
            </a:fld>
            <a:endParaRPr lang="en-US" sz="1300" b="0">
              <a:latin typeface="Times" charset="0"/>
            </a:endParaRPr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C9B3A4C9-620F-A440-BB9F-58DEF29A5603}" type="slidenum">
              <a:rPr lang="en-US" sz="1300" b="0">
                <a:latin typeface="Times" charset="0"/>
              </a:rPr>
              <a:pPr algn="r"/>
              <a:t>30</a:t>
            </a:fld>
            <a:endParaRPr lang="en-US" sz="1300" b="0">
              <a:latin typeface="Times" charset="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2A00BD8E-3BA3-5546-BDDF-390D18B0E512}" type="slidenum">
              <a:rPr lang="en-US" sz="1300" b="0">
                <a:latin typeface="Times" charset="0"/>
              </a:rPr>
              <a:pPr algn="r"/>
              <a:t>32</a:t>
            </a:fld>
            <a:endParaRPr lang="en-US" sz="1300" b="0">
              <a:latin typeface="Times" charset="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4AB5A1F7-707D-BD4A-B45B-1AC66ED30111}" type="slidenum">
              <a:rPr lang="en-US" sz="1300" b="0">
                <a:latin typeface="Times" charset="0"/>
              </a:rPr>
              <a:pPr algn="r"/>
              <a:t>33</a:t>
            </a:fld>
            <a:endParaRPr lang="en-US" sz="1300" b="0">
              <a:latin typeface="Times" charset="0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80E1C7AD-E4BE-5B44-8E2D-E4D709B9E225}" type="slidenum">
              <a:rPr lang="en-US" sz="1300" b="0">
                <a:latin typeface="Times" charset="0"/>
              </a:rPr>
              <a:pPr algn="r"/>
              <a:t>4</a:t>
            </a:fld>
            <a:endParaRPr lang="en-US" sz="1300" b="0">
              <a:latin typeface="Times" charset="0"/>
            </a:endParaRPr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CC848E3B-E124-3B41-9A61-51B380A802FC}" type="slidenum">
              <a:rPr lang="en-US" sz="1300" b="0">
                <a:latin typeface="Times" charset="0"/>
              </a:rPr>
              <a:pPr algn="r"/>
              <a:t>5</a:t>
            </a:fld>
            <a:endParaRPr lang="en-US" sz="1300" b="0">
              <a:latin typeface="Times" charset="0"/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8C4B66E3-67EF-C147-B243-9063B6E34AAD}" type="slidenum">
              <a:rPr lang="en-US" sz="1300" b="0">
                <a:latin typeface="Times" charset="0"/>
              </a:rPr>
              <a:pPr algn="r"/>
              <a:t>6</a:t>
            </a:fld>
            <a:endParaRPr lang="en-US" sz="1300" b="0">
              <a:latin typeface="Times" charset="0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61B45471-EDED-DB49-938B-FE2C1E570AB5}" type="slidenum">
              <a:rPr lang="en-US" sz="1300" b="0">
                <a:latin typeface="Times" charset="0"/>
              </a:rPr>
              <a:pPr algn="r"/>
              <a:t>7</a:t>
            </a:fld>
            <a:endParaRPr lang="en-US" sz="1300" b="0">
              <a:latin typeface="Times" charset="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B504BCC7-252F-9B48-A57C-F572D8C17900}" type="slidenum">
              <a:rPr lang="en-US" sz="1300" b="0">
                <a:latin typeface="Times" charset="0"/>
              </a:rPr>
              <a:pPr algn="r"/>
              <a:t>8</a:t>
            </a:fld>
            <a:endParaRPr lang="en-US" sz="1300" b="0">
              <a:latin typeface="Times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defRPr b="1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defTabSz="957263"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fld id="{74F54625-0B81-D940-AD8F-A14239E9BA29}" type="slidenum">
              <a:rPr lang="en-US" sz="1300" b="0">
                <a:latin typeface="Times" charset="0"/>
              </a:rPr>
              <a:pPr algn="r"/>
              <a:t>9</a:t>
            </a:fld>
            <a:endParaRPr lang="en-US" sz="1300" b="0">
              <a:latin typeface="Times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cs typeface="Genev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ert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17463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CitiCorp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48400"/>
            <a:ext cx="2047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fema_logo_sma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fema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5275" y="1382713"/>
            <a:ext cx="8543925" cy="1055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27538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5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Traffic and Crowd Management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9B084-2DED-B845-ADED-875CBA22AD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0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Traffic and Crowd Management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153F5-4B48-9642-BA06-64056437C7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8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Traffic and Crowd Management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7F29C-437A-E040-BA8D-66588D87A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3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Traffic and Crowd Management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4AECD-048F-A449-AE15-5AAFCB86B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7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Traffic and Crowd Management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A41C8-91A9-4C40-A43D-4C53F86C18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0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Traffic and Crowd Management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0F2B7-44FE-8545-9F6E-7598E425AD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0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Traffic and Crowd Management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FB1BF-989D-3047-838A-E6BC80E241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Traffic and Crowd Management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1E40C-46F2-B847-8733-43A7FCD2A7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3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Traffic and Crowd Management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09E11-F1FE-E744-BCD5-4B6540B4A8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5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Traffic and Crowd Management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2FA31-BFA7-EB46-8ABB-908C88FC1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4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Traffic and Crowd Management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02BB5-3DEE-D54B-8D02-9B2EDBF95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2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685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8" name="Picture 11" descr="cert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6156325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CERT Traffic and Crowd Management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62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F3C9396B-DF8D-8D4C-A9DA-E9FF1D749A9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15" descr="fema_logo_small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Geneva" charset="0"/>
          <a:cs typeface="Genev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charset="0"/>
          <a:cs typeface="Genev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charset="0"/>
          <a:cs typeface="Genev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charset="0"/>
          <a:cs typeface="Genev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charset="0"/>
          <a:cs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Arial" charset="0"/>
        <a:buChar char="●"/>
        <a:defRPr sz="3200">
          <a:solidFill>
            <a:srgbClr val="006600"/>
          </a:solidFill>
          <a:latin typeface="+mn-lt"/>
          <a:ea typeface="Geneva" charset="0"/>
          <a:cs typeface="Genev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charset="0"/>
        <a:buChar char="§"/>
        <a:defRPr sz="2800">
          <a:solidFill>
            <a:srgbClr val="006600"/>
          </a:solidFill>
          <a:latin typeface="+mn-lt"/>
          <a:ea typeface="Geneva" charset="0"/>
          <a:cs typeface="Genev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charset="0"/>
        <a:buChar char="v"/>
        <a:defRPr sz="2400">
          <a:solidFill>
            <a:srgbClr val="006600"/>
          </a:solidFill>
          <a:latin typeface="+mn-lt"/>
          <a:ea typeface="Geneva" charset="0"/>
          <a:cs typeface="Genev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charset="0"/>
        <a:buChar char="§"/>
        <a:defRPr sz="2000">
          <a:solidFill>
            <a:srgbClr val="006600"/>
          </a:solidFill>
          <a:latin typeface="+mn-lt"/>
          <a:ea typeface="Geneva" charset="0"/>
          <a:cs typeface="Genev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charset="0"/>
        <a:buChar char="v"/>
        <a:defRPr sz="1600">
          <a:solidFill>
            <a:srgbClr val="006600"/>
          </a:solidFill>
          <a:latin typeface="+mn-lt"/>
          <a:ea typeface="Geneva" charset="0"/>
          <a:cs typeface="Genev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2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51088" y="250825"/>
            <a:ext cx="6770687" cy="6858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    Reference Handout for</a:t>
            </a:r>
            <a:br>
              <a:rPr lang="en-US" sz="2800">
                <a:cs typeface="+mj-cs"/>
              </a:rPr>
            </a:br>
            <a:r>
              <a:rPr lang="en-US" sz="2800">
                <a:cs typeface="+mj-cs"/>
              </a:rPr>
              <a:t> CERT Traffic Management</a:t>
            </a:r>
          </a:p>
        </p:txBody>
      </p:sp>
      <p:pic>
        <p:nvPicPr>
          <p:cNvPr id="5123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" y="1200150"/>
            <a:ext cx="2495550" cy="1828800"/>
          </a:xfrm>
        </p:spPr>
      </p:pic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84513" y="6245225"/>
            <a:ext cx="24558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Supplemental Module #2 --  Traffic Management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4A8D1871-16CB-114A-B307-316E92A6AD17}" type="slidenum">
              <a:rPr lang="en-US" sz="1400">
                <a:solidFill>
                  <a:schemeClr val="tx1"/>
                </a:solidFill>
              </a:rPr>
              <a:pPr/>
              <a:t>0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1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152876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1204913"/>
            <a:ext cx="28479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1200150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3240088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6" t="19144" b="48766"/>
          <a:stretch>
            <a:fillRect/>
          </a:stretch>
        </p:blipFill>
        <p:spPr bwMode="auto">
          <a:xfrm>
            <a:off x="2801938" y="2992438"/>
            <a:ext cx="34004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12"/>
          <p:cNvSpPr txBox="1">
            <a:spLocks noChangeArrowheads="1"/>
          </p:cNvSpPr>
          <p:nvPr/>
        </p:nvSpPr>
        <p:spPr bwMode="auto">
          <a:xfrm>
            <a:off x="4206875" y="5272088"/>
            <a:ext cx="3995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1"/>
                </a:solidFill>
              </a:rPr>
              <a:t>Note that change of direction signals</a:t>
            </a:r>
          </a:p>
          <a:p>
            <a:pPr eaLnBrk="1" hangingPunct="1"/>
            <a:r>
              <a:rPr lang="en-US" sz="1600">
                <a:solidFill>
                  <a:schemeClr val="tx1"/>
                </a:solidFill>
              </a:rPr>
              <a:t>should start in center and emphatically</a:t>
            </a:r>
          </a:p>
          <a:p>
            <a:pPr eaLnBrk="1" hangingPunct="1"/>
            <a:r>
              <a:rPr lang="en-US" sz="1600">
                <a:solidFill>
                  <a:schemeClr val="tx1"/>
                </a:solidFill>
              </a:rPr>
              <a:t>point to movement direction desired.</a:t>
            </a:r>
          </a:p>
        </p:txBody>
      </p:sp>
      <p:pic>
        <p:nvPicPr>
          <p:cNvPr id="5132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276600"/>
            <a:ext cx="25479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Box 14"/>
          <p:cNvSpPr txBox="1">
            <a:spLocks noChangeArrowheads="1"/>
          </p:cNvSpPr>
          <p:nvPr/>
        </p:nvSpPr>
        <p:spPr bwMode="auto">
          <a:xfrm>
            <a:off x="247650" y="5341938"/>
            <a:ext cx="32337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1"/>
                </a:solidFill>
              </a:rPr>
              <a:t>Movement of hand, flag or light</a:t>
            </a:r>
          </a:p>
          <a:p>
            <a:pPr eaLnBrk="1" hangingPunct="1"/>
            <a:r>
              <a:rPr lang="en-US" sz="1600">
                <a:solidFill>
                  <a:schemeClr val="tx1"/>
                </a:solidFill>
              </a:rPr>
              <a:t>Is good way to get attention.</a:t>
            </a:r>
          </a:p>
        </p:txBody>
      </p:sp>
      <p:sp>
        <p:nvSpPr>
          <p:cNvPr id="5134" name="TextBox 15"/>
          <p:cNvSpPr txBox="1">
            <a:spLocks noChangeArrowheads="1"/>
          </p:cNvSpPr>
          <p:nvPr/>
        </p:nvSpPr>
        <p:spPr bwMode="auto">
          <a:xfrm>
            <a:off x="992188" y="4787900"/>
            <a:ext cx="8461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/>
            <a:r>
              <a:rPr lang="en-US" sz="800">
                <a:solidFill>
                  <a:schemeClr val="tx1"/>
                </a:solidFill>
              </a:rPr>
              <a:t>SLOW DOWN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2520950" y="304800"/>
            <a:ext cx="64706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CERT Worker Attitude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7488" y="1146175"/>
            <a:ext cx="8839200" cy="49149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Geneva" charset="0"/>
              </a:rPr>
              <a:t>You are the person in charge</a:t>
            </a:r>
          </a:p>
          <a:p>
            <a:pPr lvl="1" eaLnBrk="1" hangingPunct="1">
              <a:buSzPct val="130000"/>
            </a:pPr>
            <a:r>
              <a:rPr lang="en-US" sz="3200" b="1">
                <a:latin typeface="Arial" charset="0"/>
              </a:rPr>
              <a:t>You must manage the operation in a  clear way to avoid  confusion and chaos</a:t>
            </a:r>
          </a:p>
          <a:p>
            <a:pPr lvl="1" eaLnBrk="1" hangingPunct="1">
              <a:buSzPct val="130000"/>
            </a:pPr>
            <a:r>
              <a:rPr lang="en-US" sz="3200" b="1">
                <a:latin typeface="Arial" charset="0"/>
              </a:rPr>
              <a:t>Be courteous, calm, and precise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Do not be intimidated</a:t>
            </a:r>
          </a:p>
          <a:p>
            <a:pPr lvl="1" eaLnBrk="1" hangingPunct="1">
              <a:buSzPct val="130000"/>
            </a:pPr>
            <a:r>
              <a:rPr lang="en-US" sz="3200" b="1">
                <a:latin typeface="Arial" charset="0"/>
              </a:rPr>
              <a:t>Directing crowds and traffic relies on clear vision, common sense, good judgment, and good communication</a:t>
            </a:r>
          </a:p>
          <a:p>
            <a:pPr lvl="1" eaLnBrk="1" hangingPunct="1">
              <a:buSzPct val="130000"/>
            </a:pPr>
            <a:r>
              <a:rPr lang="en-US" sz="3200" b="1">
                <a:latin typeface="Arial" charset="0"/>
              </a:rPr>
              <a:t>Most people want to cooperate</a:t>
            </a:r>
          </a:p>
          <a:p>
            <a:pPr lvl="1" eaLnBrk="1" hangingPunct="1"/>
            <a:endParaRPr lang="en-US">
              <a:latin typeface="Arial" charset="0"/>
            </a:endParaRP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14800" y="6245225"/>
            <a:ext cx="1295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2BDF821A-CCAB-C84D-BD31-95D07CD28332}" type="slidenum">
              <a:rPr lang="en-US" sz="1400">
                <a:solidFill>
                  <a:schemeClr val="tx1"/>
                </a:solidFill>
              </a:rPr>
              <a:pPr/>
              <a:t>9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25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2690813" y="292100"/>
            <a:ext cx="6342062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Behavior to Report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41438"/>
            <a:ext cx="5251450" cy="4525962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cs typeface="Geneva" charset="0"/>
              </a:rPr>
              <a:t>Aggressive or uncooperative drivers or pedestrians</a:t>
            </a:r>
          </a:p>
          <a:p>
            <a:pPr lvl="1" eaLnBrk="1" hangingPunct="1">
              <a:buSzPct val="130000"/>
            </a:pPr>
            <a:r>
              <a:rPr lang="en-US" sz="3200" b="1">
                <a:latin typeface="Arial" charset="0"/>
              </a:rPr>
              <a:t>Noncompliance </a:t>
            </a:r>
          </a:p>
          <a:p>
            <a:pPr lvl="1" eaLnBrk="1" hangingPunct="1">
              <a:buSzPct val="130000"/>
            </a:pPr>
            <a:r>
              <a:rPr lang="en-US" sz="3200" b="1">
                <a:latin typeface="Arial" charset="0"/>
              </a:rPr>
              <a:t>Rushing </a:t>
            </a:r>
          </a:p>
          <a:p>
            <a:pPr lvl="1" eaLnBrk="1" hangingPunct="1">
              <a:buSzPct val="130000"/>
            </a:pPr>
            <a:r>
              <a:rPr lang="en-US" sz="3200" b="1">
                <a:latin typeface="Arial" charset="0"/>
              </a:rPr>
              <a:t>Hostility</a:t>
            </a:r>
          </a:p>
          <a:p>
            <a:pPr eaLnBrk="1" hangingPunct="1"/>
            <a:r>
              <a:rPr lang="en-US" sz="3200" b="1">
                <a:latin typeface="Arial" charset="0"/>
                <a:cs typeface="Geneva" charset="0"/>
              </a:rPr>
              <a:t>Report license number or description of vehicle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40200" y="6245225"/>
            <a:ext cx="127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44B59CED-10CF-C146-A3F7-E4CC62F668A9}" type="slidenum">
              <a:rPr lang="en-US" sz="1400">
                <a:solidFill>
                  <a:schemeClr val="tx1"/>
                </a:solidFill>
              </a:rPr>
              <a:pPr/>
              <a:t>10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45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801813"/>
            <a:ext cx="39941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2351088" y="304800"/>
            <a:ext cx="6640512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Local Rules and SOP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3300"/>
                </a:solidFill>
                <a:latin typeface="Arial" charset="0"/>
                <a:cs typeface="Geneva" charset="0"/>
              </a:rPr>
              <a:t>Insert local ordinances and state statutes that pertain to traffic and crowd management here. 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27500" y="6245225"/>
            <a:ext cx="12827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8C1698AD-4F81-784F-86D0-93F41C4A8C3F}" type="slidenum">
              <a:rPr lang="en-US" sz="1400">
                <a:solidFill>
                  <a:schemeClr val="tx1"/>
                </a:solidFill>
              </a:rPr>
              <a:pPr/>
              <a:t>11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66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8188" y="304800"/>
            <a:ext cx="5713412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CERT Sizeup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0475"/>
            <a:ext cx="5316538" cy="4525963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Geneva" charset="0"/>
              </a:rPr>
              <a:t>Use sizeup whenever CERT is deployed for traffic incident without firefighters on scene to direct actions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Same 9-step process   as with fire or medical sizeup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02100" y="6245225"/>
            <a:ext cx="1308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0386EAE3-AAAB-A448-B1B2-66E82CB31B27}" type="slidenum">
              <a:rPr lang="en-US" sz="1400">
                <a:solidFill>
                  <a:schemeClr val="tx1"/>
                </a:solidFill>
              </a:rPr>
              <a:pPr/>
              <a:t>12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1373188"/>
            <a:ext cx="3235325" cy="45021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2795588" y="304800"/>
            <a:ext cx="6196012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Traffic Hand Signals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4488" y="6245225"/>
            <a:ext cx="125571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0CED54B7-60B4-4842-B10F-FAFDADFEF7A1}" type="slidenum">
              <a:rPr lang="en-US" sz="1400">
                <a:solidFill>
                  <a:schemeClr val="tx1"/>
                </a:solidFill>
              </a:rPr>
              <a:pPr/>
              <a:t>13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30725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125" y="1173163"/>
            <a:ext cx="6076950" cy="4889500"/>
          </a:xfrm>
        </p:spPr>
      </p:pic>
      <p:sp>
        <p:nvSpPr>
          <p:cNvPr id="4" name="TextBox 3"/>
          <p:cNvSpPr txBox="1"/>
          <p:nvPr/>
        </p:nvSpPr>
        <p:spPr>
          <a:xfrm>
            <a:off x="152400" y="1384300"/>
            <a:ext cx="3309938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Clr>
                <a:srgbClr val="0054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+mn-ea"/>
                <a:cs typeface="+mn-cs"/>
              </a:rPr>
              <a:t>Make signals emphatic</a:t>
            </a:r>
          </a:p>
          <a:p>
            <a:pPr marL="457200" indent="-457200" eaLnBrk="1" hangingPunct="1">
              <a:buClr>
                <a:srgbClr val="0054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+mn-ea"/>
                <a:cs typeface="+mn-cs"/>
              </a:rPr>
              <a:t>Keep hands high</a:t>
            </a:r>
          </a:p>
          <a:p>
            <a:pPr marL="457200" indent="-457200" eaLnBrk="1" hangingPunct="1">
              <a:buClr>
                <a:srgbClr val="0054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+mn-ea"/>
                <a:cs typeface="+mn-cs"/>
              </a:rPr>
              <a:t>Use whistle</a:t>
            </a:r>
          </a:p>
          <a:p>
            <a:pPr marL="457200" indent="-457200" eaLnBrk="1" hangingPunct="1">
              <a:buClr>
                <a:srgbClr val="0054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+mn-ea"/>
                <a:cs typeface="+mn-cs"/>
              </a:rPr>
              <a:t>Make eye contact with signaled driver</a:t>
            </a:r>
          </a:p>
          <a:p>
            <a:pPr marL="457200" indent="-457200" eaLnBrk="1" hangingPunct="1">
              <a:buClr>
                <a:srgbClr val="0054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ea typeface="+mn-ea"/>
                <a:cs typeface="+mn-cs"/>
              </a:rPr>
              <a:t>Keep watch all around you</a:t>
            </a: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72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3500438" y="304800"/>
            <a:ext cx="5491162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Exercise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600" b="1" u="sng">
                <a:latin typeface="Arial" charset="0"/>
                <a:cs typeface="Geneva" charset="0"/>
              </a:rPr>
              <a:t>Practicing Hand Signals</a:t>
            </a:r>
            <a:r>
              <a:rPr lang="en-US" b="1">
                <a:latin typeface="Arial" charset="0"/>
                <a:cs typeface="Geneva" charset="0"/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en-US" b="1">
                <a:latin typeface="Arial" charset="0"/>
                <a:cs typeface="Geneva" charset="0"/>
              </a:rPr>
              <a:t>Stop</a:t>
            </a:r>
          </a:p>
          <a:p>
            <a:pPr algn="ctr" eaLnBrk="1" hangingPunct="1">
              <a:buFont typeface="Arial" charset="0"/>
              <a:buNone/>
            </a:pPr>
            <a:r>
              <a:rPr lang="en-US" b="1">
                <a:latin typeface="Arial" charset="0"/>
                <a:cs typeface="Geneva" charset="0"/>
              </a:rPr>
              <a:t>Go ahead</a:t>
            </a:r>
          </a:p>
          <a:p>
            <a:pPr algn="ctr" eaLnBrk="1" hangingPunct="1">
              <a:buFont typeface="Arial" charset="0"/>
              <a:buNone/>
            </a:pPr>
            <a:r>
              <a:rPr lang="en-US" b="1">
                <a:latin typeface="Arial" charset="0"/>
                <a:cs typeface="Geneva" charset="0"/>
              </a:rPr>
              <a:t>Slow down</a:t>
            </a:r>
          </a:p>
          <a:p>
            <a:pPr algn="ctr" eaLnBrk="1" hangingPunct="1">
              <a:buFont typeface="Arial" charset="0"/>
              <a:buNone/>
            </a:pPr>
            <a:r>
              <a:rPr lang="en-US" b="1">
                <a:latin typeface="Arial" charset="0"/>
                <a:cs typeface="Geneva" charset="0"/>
              </a:rPr>
              <a:t>Move to the right </a:t>
            </a:r>
          </a:p>
          <a:p>
            <a:pPr algn="ctr" eaLnBrk="1" hangingPunct="1">
              <a:buFont typeface="Arial" charset="0"/>
              <a:buNone/>
            </a:pPr>
            <a:r>
              <a:rPr lang="en-US" b="1">
                <a:latin typeface="Arial" charset="0"/>
                <a:cs typeface="Geneva" charset="0"/>
              </a:rPr>
              <a:t>Turn left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92588" y="6245225"/>
            <a:ext cx="121761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4F9D5D35-644C-484F-8A4A-0197D2B252E3}" type="slidenum">
              <a:rPr lang="en-US" sz="1400">
                <a:solidFill>
                  <a:schemeClr val="tx1"/>
                </a:solidFill>
              </a:rPr>
              <a:pPr/>
              <a:t>14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2774" name="Title 1"/>
          <p:cNvSpPr>
            <a:spLocks/>
          </p:cNvSpPr>
          <p:nvPr/>
        </p:nvSpPr>
        <p:spPr bwMode="auto">
          <a:xfrm>
            <a:off x="584200" y="76200"/>
            <a:ext cx="8559800" cy="8255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800">
                <a:solidFill>
                  <a:schemeClr val="bg1"/>
                </a:solidFill>
                <a:cs typeface="Times New Roman" charset="0"/>
              </a:rPr>
              <a:t> </a:t>
            </a:r>
          </a:p>
        </p:txBody>
      </p:sp>
      <p:pic>
        <p:nvPicPr>
          <p:cNvPr id="327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1319213" y="304800"/>
            <a:ext cx="775017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charset="0"/>
              </a:rPr>
              <a:t>Equipment for Directing Traffic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>
                <a:latin typeface="Arial" charset="0"/>
                <a:cs typeface="Geneva" charset="0"/>
              </a:rPr>
              <a:t>Proper equipment essential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Makes flag person more visible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Helps drivers recognize you as person directing traffic</a:t>
            </a:r>
          </a:p>
        </p:txBody>
      </p:sp>
      <p:sp>
        <p:nvSpPr>
          <p:cNvPr id="6656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341438"/>
            <a:ext cx="43434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>
                <a:latin typeface="Arial" charset="0"/>
                <a:cs typeface="Geneva" charset="0"/>
              </a:rPr>
              <a:t>Equipment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Reflective vest (required by Federal law)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Stop paddle or flag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Radio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Flashlight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Road flares or traffic cones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Warning signs</a:t>
            </a: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02100" y="6245225"/>
            <a:ext cx="1308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C66677D9-327B-9945-BD9F-30F75681744A}" type="slidenum">
              <a:rPr lang="en-US" sz="1400">
                <a:solidFill>
                  <a:schemeClr val="tx1"/>
                </a:solidFill>
              </a:rPr>
              <a:pPr/>
              <a:t>15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348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4408488"/>
            <a:ext cx="200183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3160713" y="304800"/>
            <a:ext cx="5830887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Flag Persons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61938" y="1446213"/>
            <a:ext cx="548322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  <a:cs typeface="Geneva" charset="0"/>
              </a:rPr>
              <a:t>When to use flag persons </a:t>
            </a:r>
            <a:endParaRPr lang="en-US" sz="4000" b="1">
              <a:latin typeface="Arial" charset="0"/>
              <a:cs typeface="Geneva" charset="0"/>
            </a:endParaRPr>
          </a:p>
          <a:p>
            <a:pPr lvl="1" eaLnBrk="1" hangingPunct="1">
              <a:lnSpc>
                <a:spcPct val="90000"/>
              </a:lnSpc>
              <a:buSzPct val="130000"/>
            </a:pPr>
            <a:r>
              <a:rPr lang="en-US" b="1">
                <a:latin typeface="Arial" charset="0"/>
              </a:rPr>
              <a:t>Travel lanes are partially blocked </a:t>
            </a:r>
          </a:p>
          <a:p>
            <a:pPr lvl="1" eaLnBrk="1" hangingPunct="1">
              <a:lnSpc>
                <a:spcPct val="90000"/>
              </a:lnSpc>
              <a:buSzPct val="130000"/>
            </a:pPr>
            <a:r>
              <a:rPr lang="en-US" b="1">
                <a:latin typeface="Arial" charset="0"/>
              </a:rPr>
              <a:t>Shoulder can be used to pass by incident </a:t>
            </a:r>
          </a:p>
          <a:p>
            <a:pPr lvl="1" eaLnBrk="1" hangingPunct="1">
              <a:lnSpc>
                <a:spcPct val="90000"/>
              </a:lnSpc>
              <a:buSzPct val="130000"/>
            </a:pPr>
            <a:r>
              <a:rPr lang="en-US" b="1">
                <a:latin typeface="Arial" charset="0"/>
              </a:rPr>
              <a:t>Only one direction of traffic is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  <a:cs typeface="Geneva" charset="0"/>
              </a:rPr>
              <a:t>One person must be in charge and be watchful for safety problems</a:t>
            </a: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27500" y="6245225"/>
            <a:ext cx="12827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2C90ABF1-C225-1B49-90A3-4E20532969F8}" type="slidenum">
              <a:rPr lang="en-US" sz="1400">
                <a:solidFill>
                  <a:schemeClr val="tx1"/>
                </a:solidFill>
              </a:rPr>
              <a:pPr/>
              <a:t>16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36870" name="Picture 5" descr="flag pe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1722438"/>
            <a:ext cx="3244850" cy="33972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1"/>
          <p:cNvSpPr txBox="1">
            <a:spLocks noChangeArrowheads="1"/>
          </p:cNvSpPr>
          <p:nvPr/>
        </p:nvSpPr>
        <p:spPr bwMode="auto">
          <a:xfrm>
            <a:off x="5915025" y="5130800"/>
            <a:ext cx="2824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tx1"/>
                </a:solidFill>
              </a:rPr>
              <a:t> Use flag, light or</a:t>
            </a:r>
          </a:p>
          <a:p>
            <a:pPr eaLnBrk="1" hangingPunct="1"/>
            <a:r>
              <a:rPr lang="en-US" sz="2400">
                <a:solidFill>
                  <a:schemeClr val="tx1"/>
                </a:solidFill>
              </a:rPr>
              <a:t> STOP/SLOW sign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2103438" y="304800"/>
            <a:ext cx="6888162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Using Flares and Cones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74638" y="1341438"/>
            <a:ext cx="5734050" cy="4525962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Geneva" charset="0"/>
              </a:rPr>
              <a:t>Uses for flares and cones </a:t>
            </a:r>
          </a:p>
          <a:p>
            <a:pPr lvl="1" eaLnBrk="1" hangingPunct="1"/>
            <a:r>
              <a:rPr lang="en-US" sz="3200" b="1">
                <a:latin typeface="Arial" charset="0"/>
              </a:rPr>
              <a:t>To funnel traffic</a:t>
            </a:r>
          </a:p>
          <a:p>
            <a:pPr lvl="1" eaLnBrk="1" hangingPunct="1"/>
            <a:r>
              <a:rPr lang="en-US" sz="3200" b="1">
                <a:latin typeface="Arial" charset="0"/>
              </a:rPr>
              <a:t>To direct it along alternate routes</a:t>
            </a:r>
          </a:p>
          <a:p>
            <a:pPr lvl="1" eaLnBrk="1" hangingPunct="1"/>
            <a:r>
              <a:rPr lang="en-US" sz="3200" b="1">
                <a:latin typeface="Arial" charset="0"/>
              </a:rPr>
              <a:t>To separate vehicles from incident 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Still need safety observers at each end to help drivers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200" y="6245225"/>
            <a:ext cx="127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D650FFF7-ECE0-4E45-B6A2-EEDE7899F08C}" type="slidenum">
              <a:rPr lang="en-US" sz="1400">
                <a:solidFill>
                  <a:schemeClr val="tx1"/>
                </a:solidFill>
              </a:rPr>
              <a:pPr/>
              <a:t>17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38918" name="Picture 5" descr="Equipment - Road Fla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3616325"/>
            <a:ext cx="2541587" cy="225107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11" descr="traffic c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1341438"/>
            <a:ext cx="2547937" cy="2135187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Using Flares</a:t>
            </a:r>
            <a:endParaRPr lang="en-US" dirty="0"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CERT Traffic and Crowd Management</a:t>
            </a:r>
            <a:endParaRPr lang="en-US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A41F0C45-2E59-1646-A4FB-3EE1EE1F2353}" type="slidenum">
              <a:rPr lang="en-US" sz="1400">
                <a:solidFill>
                  <a:schemeClr val="tx1"/>
                </a:solidFill>
              </a:rPr>
              <a:pPr/>
              <a:t>18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3" name="flare ignition MP4 vide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6895" y="1240715"/>
            <a:ext cx="7801391" cy="43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4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84338" y="1382713"/>
            <a:ext cx="7154862" cy="1055687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>
                <a:cs typeface="+mj-cs"/>
              </a:rPr>
              <a:t>Traffic Management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3638" y="4468813"/>
            <a:ext cx="6753225" cy="1508125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tx1"/>
                </a:solidFill>
                <a:latin typeface="Arial" charset="0"/>
                <a:cs typeface="Geneva" charset="0"/>
              </a:rPr>
              <a:t>CERT Supplemental Training</a:t>
            </a:r>
          </a:p>
          <a:p>
            <a:pPr eaLnBrk="1" hangingPunct="1"/>
            <a:r>
              <a:rPr lang="en-US" sz="3600" b="1">
                <a:solidFill>
                  <a:schemeClr val="tx1"/>
                </a:solidFill>
                <a:latin typeface="Arial" charset="0"/>
                <a:cs typeface="Geneva" charset="0"/>
              </a:rPr>
              <a:t>Module 2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2700"/>
            <a:ext cx="107156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3788" y="304800"/>
            <a:ext cx="6627812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Flare and Cone Patterns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69863" y="1171575"/>
            <a:ext cx="7119937" cy="4525963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cs typeface="Geneva" charset="0"/>
              </a:rPr>
              <a:t>Set flare and cone patterns</a:t>
            </a:r>
          </a:p>
          <a:p>
            <a:pPr lvl="1" eaLnBrk="1" hangingPunct="1">
              <a:buSzPct val="130000"/>
            </a:pPr>
            <a:r>
              <a:rPr lang="en-US" sz="3200" b="1">
                <a:latin typeface="Arial" charset="0"/>
              </a:rPr>
              <a:t>20-25 feet apart in straight line </a:t>
            </a:r>
          </a:p>
          <a:p>
            <a:pPr lvl="1" eaLnBrk="1" hangingPunct="1">
              <a:buSzPct val="130000"/>
            </a:pPr>
            <a:r>
              <a:rPr lang="en-US" sz="3200" b="1">
                <a:latin typeface="Arial" charset="0"/>
              </a:rPr>
              <a:t>At gradual angle when directing lane change</a:t>
            </a:r>
          </a:p>
          <a:p>
            <a:pPr lvl="1" eaLnBrk="1" hangingPunct="1">
              <a:buSzPct val="130000"/>
            </a:pPr>
            <a:r>
              <a:rPr lang="en-US" sz="3200" b="1">
                <a:latin typeface="Arial" charset="0"/>
              </a:rPr>
              <a:t>To one side of incident</a:t>
            </a:r>
          </a:p>
          <a:p>
            <a:pPr lvl="1" eaLnBrk="1" hangingPunct="1">
              <a:buSzPct val="130000"/>
            </a:pPr>
            <a:r>
              <a:rPr lang="en-US" sz="3200" b="1">
                <a:latin typeface="Arial" charset="0"/>
              </a:rPr>
              <a:t>With flag person at each end</a:t>
            </a:r>
          </a:p>
          <a:p>
            <a:pPr eaLnBrk="1" hangingPunct="1"/>
            <a:r>
              <a:rPr lang="en-US" sz="3600" b="1">
                <a:latin typeface="Arial" charset="0"/>
                <a:cs typeface="Geneva" charset="0"/>
              </a:rPr>
              <a:t>Caution: Be alert for vehicles driving through patterns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200" y="6245225"/>
            <a:ext cx="127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62D55E1B-C63E-234C-9583-C7734F25F278}" type="slidenum">
              <a:rPr lang="en-US" sz="1400">
                <a:solidFill>
                  <a:schemeClr val="tx1"/>
                </a:solidFill>
              </a:rPr>
              <a:pPr/>
              <a:t>19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430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5"/>
          <a:stretch>
            <a:fillRect/>
          </a:stretch>
        </p:blipFill>
        <p:spPr bwMode="auto">
          <a:xfrm>
            <a:off x="6575425" y="2968625"/>
            <a:ext cx="25685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1288" y="304800"/>
            <a:ext cx="7710487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Benefits and Limitations of Flares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57238" y="1341438"/>
            <a:ext cx="3849687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200">
                <a:latin typeface="Arial" charset="0"/>
                <a:cs typeface="Geneva" charset="0"/>
              </a:rPr>
              <a:t>	</a:t>
            </a:r>
            <a:r>
              <a:rPr lang="en-US" sz="3200" b="1" u="sng">
                <a:latin typeface="Arial" charset="0"/>
                <a:cs typeface="Geneva" charset="0"/>
              </a:rPr>
              <a:t>Benefits</a:t>
            </a:r>
          </a:p>
          <a:p>
            <a:pPr eaLnBrk="1" hangingPunct="1"/>
            <a:r>
              <a:rPr lang="en-US" sz="3200" b="1">
                <a:latin typeface="Arial" charset="0"/>
                <a:cs typeface="Geneva" charset="0"/>
              </a:rPr>
              <a:t>Gain driver’s attention </a:t>
            </a:r>
          </a:p>
          <a:p>
            <a:pPr eaLnBrk="1" hangingPunct="1"/>
            <a:r>
              <a:rPr lang="en-US" sz="3200" b="1">
                <a:latin typeface="Arial" charset="0"/>
                <a:cs typeface="Geneva" charset="0"/>
              </a:rPr>
              <a:t>Automatically indicate emergency</a:t>
            </a:r>
          </a:p>
          <a:p>
            <a:pPr eaLnBrk="1" hangingPunct="1"/>
            <a:r>
              <a:rPr lang="en-US" sz="3200" b="1">
                <a:latin typeface="Arial" charset="0"/>
                <a:cs typeface="Geneva" charset="0"/>
              </a:rPr>
              <a:t>Work day and night</a:t>
            </a: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54488" y="6245225"/>
            <a:ext cx="125571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5E5AA0F7-8779-5848-950C-20318DAB1F0C}" type="slidenum">
              <a:rPr lang="en-US" sz="1400">
                <a:solidFill>
                  <a:schemeClr val="tx1"/>
                </a:solidFill>
              </a:rPr>
              <a:pPr/>
              <a:t>20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1686" name="Rectangle 3"/>
          <p:cNvSpPr>
            <a:spLocks noChangeArrowheads="1"/>
          </p:cNvSpPr>
          <p:nvPr/>
        </p:nvSpPr>
        <p:spPr bwMode="auto">
          <a:xfrm>
            <a:off x="4927600" y="1406525"/>
            <a:ext cx="36496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Font typeface="Arial" charset="0"/>
              <a:buNone/>
            </a:pPr>
            <a:r>
              <a:rPr lang="en-US" sz="3200" u="sng"/>
              <a:t>Limitations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</a:pPr>
            <a:r>
              <a:rPr lang="en-US" sz="3200"/>
              <a:t>Can cause fire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</a:pPr>
            <a:r>
              <a:rPr lang="en-US" sz="3200"/>
              <a:t>Can burn user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</a:pPr>
            <a:r>
              <a:rPr lang="en-US" sz="3200"/>
              <a:t>Limited to 15-30 minutes </a:t>
            </a:r>
          </a:p>
        </p:txBody>
      </p:sp>
      <p:pic>
        <p:nvPicPr>
          <p:cNvPr id="450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4121150"/>
            <a:ext cx="259873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3240088" y="304800"/>
            <a:ext cx="5751512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Igniting Flares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92075" y="1263650"/>
            <a:ext cx="5394325" cy="4525963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Geneva" charset="0"/>
              </a:rPr>
              <a:t>Point flare away from your body and down and pull off protective cap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Turn face away from flare and strike down away from your body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Striking surface may retain hot residue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200" y="6245225"/>
            <a:ext cx="127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5EDDB7F8-129C-6941-865D-F6F07C33AF83}" type="slidenum">
              <a:rPr lang="en-US" sz="1400">
                <a:solidFill>
                  <a:schemeClr val="tx1"/>
                </a:solidFill>
              </a:rPr>
              <a:pPr/>
              <a:t>21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471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1743075"/>
            <a:ext cx="3716337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888" y="304800"/>
            <a:ext cx="6208712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Extinguishing Flares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b="1">
                <a:latin typeface="Arial" charset="0"/>
                <a:cs typeface="Geneva" charset="0"/>
              </a:rPr>
              <a:t>Pick up flare (if long enough) and tap lit end on ground until flare goes out</a:t>
            </a:r>
          </a:p>
          <a:p>
            <a:pPr marL="609600" indent="-609600" eaLnBrk="1" hangingPunct="1"/>
            <a:r>
              <a:rPr lang="en-US" b="1">
                <a:latin typeface="Arial" charset="0"/>
                <a:cs typeface="Geneva" charset="0"/>
              </a:rPr>
              <a:t>Do not throw or step on flares to put them out </a:t>
            </a:r>
          </a:p>
          <a:p>
            <a:pPr marL="609600" indent="-609600" eaLnBrk="1" hangingPunct="1"/>
            <a:r>
              <a:rPr lang="en-US" b="1">
                <a:latin typeface="Arial" charset="0"/>
                <a:cs typeface="Geneva" charset="0"/>
              </a:rPr>
              <a:t>May be safest to allow to burn out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75113" y="6245225"/>
            <a:ext cx="13350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94270A41-63A0-F84B-A404-A5D530396EA8}" type="slidenum">
              <a:rPr lang="en-US" sz="1400">
                <a:solidFill>
                  <a:schemeClr val="tx1"/>
                </a:solidFill>
              </a:rPr>
              <a:pPr/>
              <a:t>22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491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4005263"/>
            <a:ext cx="36639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55938" y="304800"/>
            <a:ext cx="5935662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Flare Safety Tips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412163" cy="4525962"/>
          </a:xfrm>
        </p:spPr>
        <p:txBody>
          <a:bodyPr/>
          <a:lstStyle/>
          <a:p>
            <a:pPr marL="609600" indent="-609600" eaLnBrk="1" hangingPunct="1"/>
            <a:r>
              <a:rPr lang="en-US" b="1">
                <a:latin typeface="Arial" charset="0"/>
                <a:cs typeface="Geneva" charset="0"/>
              </a:rPr>
              <a:t>Always wear protective equipment such as gloves and goggles</a:t>
            </a:r>
          </a:p>
          <a:p>
            <a:pPr marL="609600" indent="-609600" eaLnBrk="1" hangingPunct="1"/>
            <a:r>
              <a:rPr lang="en-US" b="1">
                <a:latin typeface="Arial" charset="0"/>
                <a:cs typeface="Geneva" charset="0"/>
              </a:rPr>
              <a:t>Do not light flares near fire hazards such as leaking gas, hazardous materials, dry grass or when windy</a:t>
            </a:r>
          </a:p>
          <a:p>
            <a:pPr marL="609600" indent="-609600" eaLnBrk="1" hangingPunct="1"/>
            <a:r>
              <a:rPr lang="en-US" b="1">
                <a:latin typeface="Arial" charset="0"/>
                <a:cs typeface="Geneva" charset="0"/>
              </a:rPr>
              <a:t>Never hold flare above your head and shoulders, as molten material drips from end of flares and can cause burns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200" y="6245225"/>
            <a:ext cx="127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5447A884-E74D-2F4F-91DD-99148B145DCC}" type="slidenum">
              <a:rPr lang="en-US" sz="1400">
                <a:solidFill>
                  <a:schemeClr val="tx1"/>
                </a:solidFill>
              </a:rPr>
              <a:pPr/>
              <a:t>23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12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1397000" y="304800"/>
            <a:ext cx="7594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Benefits and Limitations of Cones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0175" y="1263650"/>
            <a:ext cx="4454525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u="sng">
                <a:latin typeface="Arial" charset="0"/>
                <a:cs typeface="Geneva" charset="0"/>
              </a:rPr>
              <a:t>Benefits</a:t>
            </a:r>
          </a:p>
          <a:p>
            <a:pPr eaLnBrk="1" hangingPunct="1"/>
            <a:r>
              <a:rPr lang="en-US" sz="3200" b="1">
                <a:latin typeface="Arial" charset="0"/>
                <a:cs typeface="Geneva" charset="0"/>
              </a:rPr>
              <a:t>More practical than flares if incident will last long </a:t>
            </a:r>
          </a:p>
          <a:p>
            <a:pPr eaLnBrk="1" hangingPunct="1"/>
            <a:r>
              <a:rPr lang="en-US" sz="3200" b="1">
                <a:latin typeface="Arial" charset="0"/>
                <a:cs typeface="Geneva" charset="0"/>
              </a:rPr>
              <a:t>Don’t burn out </a:t>
            </a:r>
          </a:p>
          <a:p>
            <a:pPr eaLnBrk="1" hangingPunct="1"/>
            <a:r>
              <a:rPr lang="en-US" sz="3200" b="1">
                <a:latin typeface="Arial" charset="0"/>
                <a:cs typeface="Geneva" charset="0"/>
              </a:rPr>
              <a:t>Require little attention</a:t>
            </a:r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02100" y="6245225"/>
            <a:ext cx="1308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F83443D1-A2F0-7348-98F7-3EAF87CF83B8}" type="slidenum">
              <a:rPr lang="en-US" sz="1400">
                <a:solidFill>
                  <a:schemeClr val="tx1"/>
                </a:solidFill>
              </a:rPr>
              <a:pPr/>
              <a:t>24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5005388" y="1263650"/>
            <a:ext cx="40640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Font typeface="Arial" charset="0"/>
              <a:buNone/>
            </a:pPr>
            <a:r>
              <a:rPr lang="en-US" sz="3200" u="sng"/>
              <a:t>Limitations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</a:pPr>
            <a:r>
              <a:rPr lang="en-US" sz="3200"/>
              <a:t>Can not be seen from as far a distance as flares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</a:pPr>
            <a:r>
              <a:rPr lang="en-US" sz="3200"/>
              <a:t>Are bigger than flares and harder to transport in large amounts </a:t>
            </a:r>
          </a:p>
        </p:txBody>
      </p:sp>
      <p:pic>
        <p:nvPicPr>
          <p:cNvPr id="532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65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6477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What Do You Think?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74638" y="1341438"/>
            <a:ext cx="8534400" cy="11668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●"/>
              <a:defRPr/>
            </a:pPr>
            <a:r>
              <a:rPr lang="en-US" altLang="en-US" b="1" dirty="0" smtClean="0">
                <a:ea typeface="+mn-ea"/>
                <a:cs typeface="+mn-cs"/>
              </a:rPr>
              <a:t>While managing traffic as squad leader, what can you do to keep your team safe?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b="1" dirty="0" smtClean="0">
              <a:ea typeface="+mn-ea"/>
              <a:cs typeface="+mn-cs"/>
            </a:endParaRP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89400" y="6245225"/>
            <a:ext cx="1320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C93D2B4B-AB43-1A4C-8A36-BEAF900B66C6}" type="slidenum">
              <a:rPr lang="en-US" sz="1400">
                <a:solidFill>
                  <a:schemeClr val="tx1"/>
                </a:solidFill>
              </a:rPr>
              <a:pPr/>
              <a:t>25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7338" y="3675063"/>
            <a:ext cx="8521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>
              <a:buClr>
                <a:srgbClr val="006600"/>
              </a:buClr>
              <a:buSzPct val="175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</a:rPr>
              <a:t>How long should any one person be on duty at the center of an intersection?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338" y="2508250"/>
            <a:ext cx="7361237" cy="1354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eaLnBrk="1" hangingPunct="1">
              <a:buClr>
                <a:srgbClr val="006600"/>
              </a:buClr>
              <a:buSzPct val="175000"/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Arial" panose="020B0604020202020204" pitchFamily="34" charset="0"/>
                <a:ea typeface="+mn-ea"/>
                <a:cs typeface="+mn-cs"/>
              </a:rPr>
              <a:t>What should you do if some driver</a:t>
            </a:r>
          </a:p>
          <a:p>
            <a:pPr eaLnBrk="1" hangingPunct="1">
              <a:buClr>
                <a:srgbClr val="006600"/>
              </a:buClr>
              <a:buSzPct val="160000"/>
              <a:defRPr/>
            </a:pPr>
            <a:r>
              <a:rPr lang="en-US" altLang="en-US" sz="3200" dirty="0">
                <a:latin typeface="Arial" panose="020B0604020202020204" pitchFamily="34" charset="0"/>
                <a:ea typeface="+mn-ea"/>
                <a:cs typeface="+mn-cs"/>
              </a:rPr>
              <a:t>    refuses to follow your directions?</a:t>
            </a:r>
          </a:p>
          <a:p>
            <a:pPr eaLnBrk="1" hangingPunct="1">
              <a:buSzPct val="160000"/>
              <a:defRPr/>
            </a:pPr>
            <a:endParaRPr lang="en-US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53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>
          <a:xfrm>
            <a:off x="1711325" y="304800"/>
            <a:ext cx="728027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Scene Safety at Traffic Incident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04825" y="1095375"/>
            <a:ext cx="8486775" cy="4525963"/>
          </a:xfrm>
        </p:spPr>
        <p:txBody>
          <a:bodyPr/>
          <a:lstStyle/>
          <a:p>
            <a:pPr eaLnBrk="1" hangingPunct="1"/>
            <a:r>
              <a:rPr lang="en-US" sz="2800" b="1">
                <a:latin typeface="Arial" charset="0"/>
                <a:cs typeface="Geneva" charset="0"/>
              </a:rPr>
              <a:t>Have </a:t>
            </a:r>
            <a:r>
              <a:rPr lang="en-US" sz="2800" b="1" u="sng">
                <a:latin typeface="Arial" charset="0"/>
                <a:cs typeface="Geneva" charset="0"/>
              </a:rPr>
              <a:t>one</a:t>
            </a:r>
            <a:r>
              <a:rPr lang="en-US" sz="2800" b="1">
                <a:latin typeface="Arial" charset="0"/>
                <a:cs typeface="Geneva" charset="0"/>
              </a:rPr>
              <a:t> person in charge of the situation</a:t>
            </a:r>
          </a:p>
          <a:p>
            <a:pPr eaLnBrk="1" hangingPunct="1"/>
            <a:r>
              <a:rPr lang="en-US" sz="2800" b="1">
                <a:latin typeface="Arial" charset="0"/>
                <a:cs typeface="Geneva" charset="0"/>
              </a:rPr>
              <a:t>Make sure </a:t>
            </a:r>
            <a:r>
              <a:rPr lang="en-US" sz="2800" b="1" u="sng">
                <a:latin typeface="Arial" charset="0"/>
                <a:cs typeface="Geneva" charset="0"/>
              </a:rPr>
              <a:t>all</a:t>
            </a:r>
            <a:r>
              <a:rPr lang="en-US" sz="2800" b="1">
                <a:latin typeface="Arial" charset="0"/>
                <a:cs typeface="Geneva" charset="0"/>
              </a:rPr>
              <a:t> members are in communication</a:t>
            </a:r>
          </a:p>
          <a:p>
            <a:pPr eaLnBrk="1" hangingPunct="1"/>
            <a:r>
              <a:rPr lang="en-US" sz="2800" b="1">
                <a:latin typeface="Arial" charset="0"/>
                <a:cs typeface="Geneva" charset="0"/>
              </a:rPr>
              <a:t>Don’t start traffic until you </a:t>
            </a:r>
            <a:r>
              <a:rPr lang="en-US" sz="2800" b="1" u="sng">
                <a:latin typeface="Arial" charset="0"/>
                <a:cs typeface="Geneva" charset="0"/>
              </a:rPr>
              <a:t>communicate</a:t>
            </a:r>
            <a:r>
              <a:rPr lang="en-US" sz="2800" b="1">
                <a:latin typeface="Arial" charset="0"/>
                <a:cs typeface="Geneva" charset="0"/>
              </a:rPr>
              <a:t> with other end of traffic control scene</a:t>
            </a:r>
          </a:p>
          <a:p>
            <a:pPr eaLnBrk="1" hangingPunct="1"/>
            <a:r>
              <a:rPr lang="en-US" sz="2800" b="1">
                <a:latin typeface="Arial" charset="0"/>
                <a:cs typeface="Geneva" charset="0"/>
              </a:rPr>
              <a:t>Don’t leave your station until properly </a:t>
            </a:r>
            <a:r>
              <a:rPr lang="en-US" sz="2800" b="1" u="sng">
                <a:latin typeface="Arial" charset="0"/>
                <a:cs typeface="Geneva" charset="0"/>
              </a:rPr>
              <a:t>relieved</a:t>
            </a:r>
          </a:p>
          <a:p>
            <a:pPr eaLnBrk="1" hangingPunct="1"/>
            <a:r>
              <a:rPr lang="en-US" sz="2800" b="1">
                <a:latin typeface="Arial" charset="0"/>
                <a:cs typeface="Geneva" charset="0"/>
              </a:rPr>
              <a:t>Keep traffic </a:t>
            </a:r>
            <a:r>
              <a:rPr lang="en-US" sz="2800" b="1" u="sng">
                <a:latin typeface="Arial" charset="0"/>
                <a:cs typeface="Geneva" charset="0"/>
              </a:rPr>
              <a:t>slow</a:t>
            </a:r>
            <a:r>
              <a:rPr lang="en-US" sz="2800" b="1">
                <a:latin typeface="Arial" charset="0"/>
                <a:cs typeface="Geneva" charset="0"/>
              </a:rPr>
              <a:t> past incident  </a:t>
            </a:r>
          </a:p>
          <a:p>
            <a:pPr eaLnBrk="1" hangingPunct="1"/>
            <a:r>
              <a:rPr lang="en-US" sz="2800" b="1">
                <a:latin typeface="Arial" charset="0"/>
                <a:cs typeface="Geneva" charset="0"/>
              </a:rPr>
              <a:t>Look out for </a:t>
            </a:r>
            <a:r>
              <a:rPr lang="en-US" sz="2800" b="1" u="sng">
                <a:latin typeface="Arial" charset="0"/>
                <a:cs typeface="Geneva" charset="0"/>
              </a:rPr>
              <a:t>inattentive</a:t>
            </a:r>
            <a:r>
              <a:rPr lang="en-US" sz="2800" b="1">
                <a:latin typeface="Arial" charset="0"/>
                <a:cs typeface="Geneva" charset="0"/>
              </a:rPr>
              <a:t> drivers</a:t>
            </a:r>
          </a:p>
          <a:p>
            <a:pPr eaLnBrk="1" hangingPunct="1"/>
            <a:r>
              <a:rPr lang="en-US" sz="2800" b="1">
                <a:latin typeface="Arial" charset="0"/>
                <a:cs typeface="Geneva" charset="0"/>
              </a:rPr>
              <a:t>Give </a:t>
            </a:r>
            <a:r>
              <a:rPr lang="en-US" sz="2800" b="1" u="sng">
                <a:latin typeface="Arial" charset="0"/>
                <a:cs typeface="Geneva" charset="0"/>
              </a:rPr>
              <a:t>clear</a:t>
            </a:r>
            <a:r>
              <a:rPr lang="en-US" sz="2800" b="1">
                <a:latin typeface="Arial" charset="0"/>
                <a:cs typeface="Geneva" charset="0"/>
              </a:rPr>
              <a:t>, concise hand signals </a:t>
            </a:r>
          </a:p>
          <a:p>
            <a:pPr eaLnBrk="1" hangingPunct="1"/>
            <a:r>
              <a:rPr lang="en-US" sz="2800" b="1">
                <a:latin typeface="Arial" charset="0"/>
                <a:cs typeface="Geneva" charset="0"/>
              </a:rPr>
              <a:t>Be </a:t>
            </a:r>
            <a:r>
              <a:rPr lang="en-US" sz="2800" b="1" u="sng">
                <a:latin typeface="Arial" charset="0"/>
                <a:cs typeface="Geneva" charset="0"/>
              </a:rPr>
              <a:t>polite</a:t>
            </a:r>
            <a:r>
              <a:rPr lang="en-US" sz="2800" b="1">
                <a:latin typeface="Arial" charset="0"/>
                <a:cs typeface="Geneva" charset="0"/>
              </a:rPr>
              <a:t> but decisive to drivers</a:t>
            </a:r>
          </a:p>
          <a:p>
            <a:pPr eaLnBrk="1" hangingPunct="1"/>
            <a:r>
              <a:rPr lang="en-US" sz="2800" b="1">
                <a:latin typeface="Arial" charset="0"/>
                <a:cs typeface="Geneva" charset="0"/>
              </a:rPr>
              <a:t>Use verbal orders as </a:t>
            </a:r>
            <a:r>
              <a:rPr lang="en-US" sz="2800" b="1" u="sng">
                <a:latin typeface="Arial" charset="0"/>
                <a:cs typeface="Geneva" charset="0"/>
              </a:rPr>
              <a:t>little</a:t>
            </a:r>
            <a:r>
              <a:rPr lang="en-US" sz="2800" b="1">
                <a:latin typeface="Arial" charset="0"/>
                <a:cs typeface="Geneva" charset="0"/>
              </a:rPr>
              <a:t> as possible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14800" y="6245225"/>
            <a:ext cx="1295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CA5ACAF1-01B7-1F47-9815-52DEAF24815E}" type="slidenum">
              <a:rPr lang="en-US" sz="1400">
                <a:solidFill>
                  <a:schemeClr val="tx1"/>
                </a:solidFill>
              </a:rPr>
              <a:pPr/>
              <a:t>26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73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2665413" y="304800"/>
            <a:ext cx="6326187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Traffic Situations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34950" y="1289050"/>
            <a:ext cx="5526088" cy="4525963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Geneva" charset="0"/>
              </a:rPr>
              <a:t>CERT members may help manage traffic on: </a:t>
            </a:r>
          </a:p>
          <a:p>
            <a:pPr lvl="1" eaLnBrk="1" hangingPunct="1"/>
            <a:r>
              <a:rPr lang="en-US" sz="3200" b="1">
                <a:latin typeface="Arial" charset="0"/>
              </a:rPr>
              <a:t>Straight roads</a:t>
            </a:r>
          </a:p>
          <a:p>
            <a:pPr lvl="1" eaLnBrk="1" hangingPunct="1"/>
            <a:r>
              <a:rPr lang="en-US" sz="3200" b="1">
                <a:latin typeface="Arial" charset="0"/>
              </a:rPr>
              <a:t>Curved roads</a:t>
            </a:r>
          </a:p>
          <a:p>
            <a:pPr lvl="1" eaLnBrk="1" hangingPunct="1"/>
            <a:r>
              <a:rPr lang="en-US" sz="3200" b="1">
                <a:latin typeface="Arial" charset="0"/>
              </a:rPr>
              <a:t>Intersections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CERT members should NEVER direct traffic on freeways</a:t>
            </a:r>
          </a:p>
          <a:p>
            <a:pPr lvl="1" eaLnBrk="1" hangingPunct="1"/>
            <a:endParaRPr lang="en-US">
              <a:latin typeface="Arial" charset="0"/>
            </a:endParaRP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89400" y="6245225"/>
            <a:ext cx="1320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F6116910-0F27-C047-AD0A-B9E2380C6DBB}" type="slidenum">
              <a:rPr lang="en-US" sz="1400">
                <a:solidFill>
                  <a:schemeClr val="tx1"/>
                </a:solidFill>
              </a:rPr>
              <a:pPr/>
              <a:t>27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93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1930400"/>
            <a:ext cx="3770312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1"/>
          <p:cNvSpPr>
            <a:spLocks noGrp="1" noChangeArrowheads="1"/>
          </p:cNvSpPr>
          <p:nvPr>
            <p:ph type="title"/>
          </p:nvPr>
        </p:nvSpPr>
        <p:spPr>
          <a:xfrm>
            <a:off x="3276600" y="279400"/>
            <a:ext cx="580707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Straight Roads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14800" y="6245225"/>
            <a:ext cx="1295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2A0C7023-A29F-454C-9F4A-6754C170E14D}" type="slidenum">
              <a:rPr lang="en-US" sz="1400">
                <a:solidFill>
                  <a:schemeClr val="tx1"/>
                </a:solidFill>
              </a:rPr>
              <a:pPr/>
              <a:t>28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1445" name="Rectangle 58"/>
          <p:cNvSpPr>
            <a:spLocks noChangeArrowheads="1"/>
          </p:cNvSpPr>
          <p:nvPr/>
        </p:nvSpPr>
        <p:spPr bwMode="auto">
          <a:xfrm>
            <a:off x="0" y="4365625"/>
            <a:ext cx="9140825" cy="12969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46" name="Rectangle 57"/>
          <p:cNvSpPr>
            <a:spLocks noChangeArrowheads="1"/>
          </p:cNvSpPr>
          <p:nvPr/>
        </p:nvSpPr>
        <p:spPr bwMode="auto">
          <a:xfrm>
            <a:off x="-9525" y="1492250"/>
            <a:ext cx="9153525" cy="12969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47" name="Rectangle 32"/>
          <p:cNvSpPr>
            <a:spLocks noChangeArrowheads="1"/>
          </p:cNvSpPr>
          <p:nvPr/>
        </p:nvSpPr>
        <p:spPr bwMode="auto">
          <a:xfrm>
            <a:off x="-9525" y="2789238"/>
            <a:ext cx="9153525" cy="1585912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48" name="AutoShape 14"/>
          <p:cNvSpPr>
            <a:spLocks noChangeArrowheads="1"/>
          </p:cNvSpPr>
          <p:nvPr/>
        </p:nvSpPr>
        <p:spPr bwMode="auto">
          <a:xfrm>
            <a:off x="1373188" y="38846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49" name="AutoShape 15"/>
          <p:cNvSpPr>
            <a:spLocks noChangeArrowheads="1"/>
          </p:cNvSpPr>
          <p:nvPr/>
        </p:nvSpPr>
        <p:spPr bwMode="auto">
          <a:xfrm>
            <a:off x="1906588" y="37322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50" name="AutoShape 16"/>
          <p:cNvSpPr>
            <a:spLocks noChangeArrowheads="1"/>
          </p:cNvSpPr>
          <p:nvPr/>
        </p:nvSpPr>
        <p:spPr bwMode="auto">
          <a:xfrm>
            <a:off x="2438400" y="35798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51" name="AutoShape 23"/>
          <p:cNvSpPr>
            <a:spLocks noChangeArrowheads="1"/>
          </p:cNvSpPr>
          <p:nvPr/>
        </p:nvSpPr>
        <p:spPr bwMode="auto">
          <a:xfrm>
            <a:off x="6503988" y="367982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52" name="AutoShape 24"/>
          <p:cNvSpPr>
            <a:spLocks noChangeArrowheads="1"/>
          </p:cNvSpPr>
          <p:nvPr/>
        </p:nvSpPr>
        <p:spPr bwMode="auto">
          <a:xfrm>
            <a:off x="7085013" y="39608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53" name="Rectangle 30"/>
          <p:cNvSpPr>
            <a:spLocks noChangeArrowheads="1"/>
          </p:cNvSpPr>
          <p:nvPr/>
        </p:nvSpPr>
        <p:spPr bwMode="auto">
          <a:xfrm>
            <a:off x="4664075" y="2384425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Flagger</a:t>
            </a:r>
          </a:p>
        </p:txBody>
      </p:sp>
      <p:sp>
        <p:nvSpPr>
          <p:cNvPr id="61454" name="AutoShape 13"/>
          <p:cNvSpPr>
            <a:spLocks noChangeArrowheads="1"/>
          </p:cNvSpPr>
          <p:nvPr/>
        </p:nvSpPr>
        <p:spPr bwMode="auto">
          <a:xfrm>
            <a:off x="763588" y="41132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55" name="AutoShape 25"/>
          <p:cNvSpPr>
            <a:spLocks noChangeArrowheads="1"/>
          </p:cNvSpPr>
          <p:nvPr/>
        </p:nvSpPr>
        <p:spPr bwMode="auto">
          <a:xfrm>
            <a:off x="7591425" y="418782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56" name="AutoShape 35"/>
          <p:cNvSpPr>
            <a:spLocks noChangeArrowheads="1"/>
          </p:cNvSpPr>
          <p:nvPr/>
        </p:nvSpPr>
        <p:spPr bwMode="auto">
          <a:xfrm>
            <a:off x="4338638" y="2370138"/>
            <a:ext cx="304800" cy="3048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57" name="Rectangle 55"/>
          <p:cNvSpPr>
            <a:spLocks noChangeArrowheads="1"/>
          </p:cNvSpPr>
          <p:nvPr/>
        </p:nvSpPr>
        <p:spPr bwMode="auto">
          <a:xfrm>
            <a:off x="4003675" y="4519613"/>
            <a:ext cx="862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Incident</a:t>
            </a:r>
          </a:p>
        </p:txBody>
      </p:sp>
      <p:sp>
        <p:nvSpPr>
          <p:cNvPr id="61458" name="Rectangle 56"/>
          <p:cNvSpPr>
            <a:spLocks noChangeArrowheads="1"/>
          </p:cNvSpPr>
          <p:nvPr/>
        </p:nvSpPr>
        <p:spPr bwMode="auto">
          <a:xfrm>
            <a:off x="3819525" y="3924300"/>
            <a:ext cx="1320800" cy="601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59" name="Line 60"/>
          <p:cNvSpPr>
            <a:spLocks noChangeShapeType="1"/>
          </p:cNvSpPr>
          <p:nvPr/>
        </p:nvSpPr>
        <p:spPr bwMode="auto">
          <a:xfrm>
            <a:off x="0" y="3529013"/>
            <a:ext cx="9144000" cy="11112"/>
          </a:xfrm>
          <a:prstGeom prst="line">
            <a:avLst/>
          </a:prstGeom>
          <a:noFill/>
          <a:ln w="28575">
            <a:solidFill>
              <a:srgbClr val="FFFF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0" name="AutoShape 22"/>
          <p:cNvSpPr>
            <a:spLocks noChangeArrowheads="1"/>
          </p:cNvSpPr>
          <p:nvPr/>
        </p:nvSpPr>
        <p:spPr bwMode="auto">
          <a:xfrm>
            <a:off x="5867400" y="34274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61" name="AutoShape 17"/>
          <p:cNvSpPr>
            <a:spLocks noChangeArrowheads="1"/>
          </p:cNvSpPr>
          <p:nvPr/>
        </p:nvSpPr>
        <p:spPr bwMode="auto">
          <a:xfrm>
            <a:off x="3048000" y="34274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62" name="AutoShape 18"/>
          <p:cNvSpPr>
            <a:spLocks noChangeArrowheads="1"/>
          </p:cNvSpPr>
          <p:nvPr/>
        </p:nvSpPr>
        <p:spPr bwMode="auto">
          <a:xfrm>
            <a:off x="3581400" y="33512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63" name="AutoShape 19"/>
          <p:cNvSpPr>
            <a:spLocks noChangeArrowheads="1"/>
          </p:cNvSpPr>
          <p:nvPr/>
        </p:nvSpPr>
        <p:spPr bwMode="auto">
          <a:xfrm>
            <a:off x="4114800" y="33512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64" name="AutoShape 20"/>
          <p:cNvSpPr>
            <a:spLocks noChangeArrowheads="1"/>
          </p:cNvSpPr>
          <p:nvPr/>
        </p:nvSpPr>
        <p:spPr bwMode="auto">
          <a:xfrm>
            <a:off x="4724400" y="33512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65" name="AutoShape 21"/>
          <p:cNvSpPr>
            <a:spLocks noChangeArrowheads="1"/>
          </p:cNvSpPr>
          <p:nvPr/>
        </p:nvSpPr>
        <p:spPr bwMode="auto">
          <a:xfrm>
            <a:off x="5334000" y="33512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66" name="TextBox 2"/>
          <p:cNvSpPr txBox="1">
            <a:spLocks noChangeArrowheads="1"/>
          </p:cNvSpPr>
          <p:nvPr/>
        </p:nvSpPr>
        <p:spPr bwMode="auto">
          <a:xfrm>
            <a:off x="327025" y="1446213"/>
            <a:ext cx="27003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</a:rPr>
              <a:t>One person</a:t>
            </a:r>
          </a:p>
          <a:p>
            <a:pPr eaLnBrk="1" hangingPunct="1"/>
            <a:r>
              <a:rPr lang="en-US" sz="2800">
                <a:solidFill>
                  <a:schemeClr val="tx1"/>
                </a:solidFill>
              </a:rPr>
              <a:t>(Undesirable)</a:t>
            </a:r>
          </a:p>
        </p:txBody>
      </p:sp>
      <p:pic>
        <p:nvPicPr>
          <p:cNvPr id="614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717800" y="304800"/>
            <a:ext cx="6273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Module Objective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454150"/>
            <a:ext cx="4375150" cy="45942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>
                <a:latin typeface="Arial" charset="0"/>
                <a:cs typeface="Geneva" charset="0"/>
              </a:rPr>
              <a:t>To provide CERT members with skills needed to manage traffic in planned and emergency situations</a:t>
            </a:r>
          </a:p>
          <a:p>
            <a:pPr marL="857250" lvl="1" indent="-457200" eaLnBrk="1" hangingPunct="1">
              <a:buFont typeface="Wingdings" charset="0"/>
              <a:buChar char="v"/>
            </a:pPr>
            <a:r>
              <a:rPr lang="en-US" sz="3200" b="1">
                <a:latin typeface="Arial" charset="0"/>
              </a:rPr>
              <a:t>Hand Signals</a:t>
            </a:r>
          </a:p>
          <a:p>
            <a:pPr marL="857250" lvl="1" indent="-457200" eaLnBrk="1" hangingPunct="1">
              <a:buFont typeface="Wingdings" charset="0"/>
              <a:buChar char="v"/>
            </a:pPr>
            <a:r>
              <a:rPr lang="en-US" sz="3200" b="1">
                <a:latin typeface="Arial" charset="0"/>
              </a:rPr>
              <a:t>Organization </a:t>
            </a:r>
          </a:p>
          <a:p>
            <a:pPr marL="857250" lvl="1" indent="-457200" eaLnBrk="1" hangingPunct="1">
              <a:buFont typeface="Wingdings" charset="0"/>
              <a:buChar char="v"/>
            </a:pPr>
            <a:r>
              <a:rPr lang="en-US" sz="3200" b="1">
                <a:latin typeface="Arial" charset="0"/>
              </a:rPr>
              <a:t>Team Safety </a:t>
            </a:r>
          </a:p>
          <a:p>
            <a:pPr marL="0" indent="0" eaLnBrk="1" hangingPunct="1">
              <a:buFont typeface="Arial" charset="0"/>
              <a:buNone/>
            </a:pPr>
            <a:endParaRPr lang="en-US">
              <a:latin typeface="Arial" charset="0"/>
              <a:cs typeface="Geneva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67150" y="6245225"/>
            <a:ext cx="17653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61440199-5966-0A44-BE22-E10B4015158B}" type="slidenum">
              <a:rPr lang="en-US" sz="1400">
                <a:solidFill>
                  <a:schemeClr val="tx1"/>
                </a:solidFill>
              </a:rPr>
              <a:pPr/>
              <a:t>2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504950"/>
            <a:ext cx="4668838" cy="403383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276600" y="266700"/>
            <a:ext cx="5816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Straight Roads</a:t>
            </a:r>
          </a:p>
        </p:txBody>
      </p:sp>
      <p:sp>
        <p:nvSpPr>
          <p:cNvPr id="6349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14800" y="6245225"/>
            <a:ext cx="1295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F7B88169-E9E5-7543-B892-B7AC8251E9B8}" type="slidenum">
              <a:rPr lang="en-US" sz="1400">
                <a:solidFill>
                  <a:schemeClr val="tx1"/>
                </a:solidFill>
              </a:rPr>
              <a:pPr/>
              <a:t>29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3493" name="Rectangle 3"/>
          <p:cNvSpPr>
            <a:spLocks noChangeArrowheads="1"/>
          </p:cNvSpPr>
          <p:nvPr/>
        </p:nvSpPr>
        <p:spPr bwMode="auto">
          <a:xfrm>
            <a:off x="0" y="4365625"/>
            <a:ext cx="9140825" cy="12969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-9525" y="1492250"/>
            <a:ext cx="9153525" cy="12969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495" name="Rectangle 5"/>
          <p:cNvSpPr>
            <a:spLocks noChangeArrowheads="1"/>
          </p:cNvSpPr>
          <p:nvPr/>
        </p:nvSpPr>
        <p:spPr bwMode="auto">
          <a:xfrm>
            <a:off x="-9525" y="2789238"/>
            <a:ext cx="9153525" cy="1585912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496" name="AutoShape 6"/>
          <p:cNvSpPr>
            <a:spLocks noChangeArrowheads="1"/>
          </p:cNvSpPr>
          <p:nvPr/>
        </p:nvSpPr>
        <p:spPr bwMode="auto">
          <a:xfrm>
            <a:off x="347663" y="4286250"/>
            <a:ext cx="304800" cy="3048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497" name="AutoShape 7"/>
          <p:cNvSpPr>
            <a:spLocks noChangeArrowheads="1"/>
          </p:cNvSpPr>
          <p:nvPr/>
        </p:nvSpPr>
        <p:spPr bwMode="auto">
          <a:xfrm>
            <a:off x="1373188" y="38846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498" name="AutoShape 8"/>
          <p:cNvSpPr>
            <a:spLocks noChangeArrowheads="1"/>
          </p:cNvSpPr>
          <p:nvPr/>
        </p:nvSpPr>
        <p:spPr bwMode="auto">
          <a:xfrm>
            <a:off x="1906588" y="37322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499" name="AutoShape 9"/>
          <p:cNvSpPr>
            <a:spLocks noChangeArrowheads="1"/>
          </p:cNvSpPr>
          <p:nvPr/>
        </p:nvSpPr>
        <p:spPr bwMode="auto">
          <a:xfrm>
            <a:off x="2438400" y="35798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500" name="AutoShape 10"/>
          <p:cNvSpPr>
            <a:spLocks noChangeArrowheads="1"/>
          </p:cNvSpPr>
          <p:nvPr/>
        </p:nvSpPr>
        <p:spPr bwMode="auto">
          <a:xfrm>
            <a:off x="6503988" y="367982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501" name="AutoShape 11"/>
          <p:cNvSpPr>
            <a:spLocks noChangeArrowheads="1"/>
          </p:cNvSpPr>
          <p:nvPr/>
        </p:nvSpPr>
        <p:spPr bwMode="auto">
          <a:xfrm>
            <a:off x="7085013" y="39608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502" name="Rectangle 12"/>
          <p:cNvSpPr>
            <a:spLocks noChangeArrowheads="1"/>
          </p:cNvSpPr>
          <p:nvPr/>
        </p:nvSpPr>
        <p:spPr bwMode="auto">
          <a:xfrm>
            <a:off x="6746875" y="2513013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Flagger</a:t>
            </a:r>
          </a:p>
        </p:txBody>
      </p:sp>
      <p:sp>
        <p:nvSpPr>
          <p:cNvPr id="63503" name="AutoShape 13"/>
          <p:cNvSpPr>
            <a:spLocks noChangeArrowheads="1"/>
          </p:cNvSpPr>
          <p:nvPr/>
        </p:nvSpPr>
        <p:spPr bwMode="auto">
          <a:xfrm>
            <a:off x="763588" y="41132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504" name="AutoShape 14"/>
          <p:cNvSpPr>
            <a:spLocks noChangeArrowheads="1"/>
          </p:cNvSpPr>
          <p:nvPr/>
        </p:nvSpPr>
        <p:spPr bwMode="auto">
          <a:xfrm>
            <a:off x="7591425" y="418782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505" name="AutoShape 15"/>
          <p:cNvSpPr>
            <a:spLocks noChangeArrowheads="1"/>
          </p:cNvSpPr>
          <p:nvPr/>
        </p:nvSpPr>
        <p:spPr bwMode="auto">
          <a:xfrm>
            <a:off x="7543800" y="2543175"/>
            <a:ext cx="304800" cy="3048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506" name="Rectangle 16"/>
          <p:cNvSpPr>
            <a:spLocks noChangeArrowheads="1"/>
          </p:cNvSpPr>
          <p:nvPr/>
        </p:nvSpPr>
        <p:spPr bwMode="auto">
          <a:xfrm>
            <a:off x="657225" y="4325938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Flagger</a:t>
            </a:r>
          </a:p>
        </p:txBody>
      </p:sp>
      <p:sp>
        <p:nvSpPr>
          <p:cNvPr id="63507" name="Rectangle 17"/>
          <p:cNvSpPr>
            <a:spLocks noChangeArrowheads="1"/>
          </p:cNvSpPr>
          <p:nvPr/>
        </p:nvSpPr>
        <p:spPr bwMode="auto">
          <a:xfrm>
            <a:off x="4003675" y="4519613"/>
            <a:ext cx="862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Incident</a:t>
            </a:r>
          </a:p>
        </p:txBody>
      </p:sp>
      <p:sp>
        <p:nvSpPr>
          <p:cNvPr id="63508" name="Rectangle 18"/>
          <p:cNvSpPr>
            <a:spLocks noChangeArrowheads="1"/>
          </p:cNvSpPr>
          <p:nvPr/>
        </p:nvSpPr>
        <p:spPr bwMode="auto">
          <a:xfrm>
            <a:off x="3819525" y="3924300"/>
            <a:ext cx="1320800" cy="601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509" name="Line 19"/>
          <p:cNvSpPr>
            <a:spLocks noChangeShapeType="1"/>
          </p:cNvSpPr>
          <p:nvPr/>
        </p:nvSpPr>
        <p:spPr bwMode="auto">
          <a:xfrm>
            <a:off x="0" y="3529013"/>
            <a:ext cx="9144000" cy="11112"/>
          </a:xfrm>
          <a:prstGeom prst="line">
            <a:avLst/>
          </a:prstGeom>
          <a:noFill/>
          <a:ln w="28575">
            <a:solidFill>
              <a:srgbClr val="FFFF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0" name="AutoShape 20"/>
          <p:cNvSpPr>
            <a:spLocks noChangeArrowheads="1"/>
          </p:cNvSpPr>
          <p:nvPr/>
        </p:nvSpPr>
        <p:spPr bwMode="auto">
          <a:xfrm>
            <a:off x="5867400" y="34274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511" name="AutoShape 21"/>
          <p:cNvSpPr>
            <a:spLocks noChangeArrowheads="1"/>
          </p:cNvSpPr>
          <p:nvPr/>
        </p:nvSpPr>
        <p:spPr bwMode="auto">
          <a:xfrm>
            <a:off x="3048000" y="34274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512" name="AutoShape 22"/>
          <p:cNvSpPr>
            <a:spLocks noChangeArrowheads="1"/>
          </p:cNvSpPr>
          <p:nvPr/>
        </p:nvSpPr>
        <p:spPr bwMode="auto">
          <a:xfrm>
            <a:off x="3581400" y="33512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513" name="AutoShape 23"/>
          <p:cNvSpPr>
            <a:spLocks noChangeArrowheads="1"/>
          </p:cNvSpPr>
          <p:nvPr/>
        </p:nvSpPr>
        <p:spPr bwMode="auto">
          <a:xfrm>
            <a:off x="4114800" y="33512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514" name="AutoShape 24"/>
          <p:cNvSpPr>
            <a:spLocks noChangeArrowheads="1"/>
          </p:cNvSpPr>
          <p:nvPr/>
        </p:nvSpPr>
        <p:spPr bwMode="auto">
          <a:xfrm>
            <a:off x="4724400" y="33512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515" name="AutoShape 25"/>
          <p:cNvSpPr>
            <a:spLocks noChangeArrowheads="1"/>
          </p:cNvSpPr>
          <p:nvPr/>
        </p:nvSpPr>
        <p:spPr bwMode="auto">
          <a:xfrm>
            <a:off x="5334000" y="33512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516" name="TextBox 1"/>
          <p:cNvSpPr txBox="1">
            <a:spLocks noChangeArrowheads="1"/>
          </p:cNvSpPr>
          <p:nvPr/>
        </p:nvSpPr>
        <p:spPr bwMode="auto">
          <a:xfrm>
            <a:off x="347663" y="1501775"/>
            <a:ext cx="32337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</a:rPr>
              <a:t>More than one person (safer)</a:t>
            </a:r>
          </a:p>
        </p:txBody>
      </p:sp>
      <p:pic>
        <p:nvPicPr>
          <p:cNvPr id="635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8" name="TextBox 2"/>
          <p:cNvSpPr txBox="1">
            <a:spLocks noChangeArrowheads="1"/>
          </p:cNvSpPr>
          <p:nvPr/>
        </p:nvSpPr>
        <p:spPr bwMode="auto">
          <a:xfrm>
            <a:off x="377825" y="4964113"/>
            <a:ext cx="6440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tx1"/>
                </a:solidFill>
              </a:rPr>
              <a:t>Each flagger must be able to see the other.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5"/>
          <p:cNvSpPr>
            <a:spLocks noGrp="1" noChangeArrowheads="1"/>
          </p:cNvSpPr>
          <p:nvPr>
            <p:ph type="title"/>
          </p:nvPr>
        </p:nvSpPr>
        <p:spPr>
          <a:xfrm>
            <a:off x="3105150" y="315913"/>
            <a:ext cx="590867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Curved Roads</a:t>
            </a:r>
          </a:p>
        </p:txBody>
      </p:sp>
      <p:sp>
        <p:nvSpPr>
          <p:cNvPr id="6553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14800" y="6245225"/>
            <a:ext cx="1295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E4FAEFB7-0CE0-CD48-81C5-741FDC682297}" type="slidenum">
              <a:rPr lang="en-US" sz="1400">
                <a:solidFill>
                  <a:schemeClr val="tx1"/>
                </a:solidFill>
              </a:rPr>
              <a:pPr/>
              <a:t>30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1588" y="1549400"/>
            <a:ext cx="9140825" cy="4098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5542" name="AutoShape 5"/>
          <p:cNvSpPr>
            <a:spLocks noChangeArrowheads="1"/>
          </p:cNvSpPr>
          <p:nvPr/>
        </p:nvSpPr>
        <p:spPr bwMode="auto">
          <a:xfrm>
            <a:off x="0" y="2533650"/>
            <a:ext cx="9139238" cy="62166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2360613" y="5281613"/>
            <a:ext cx="304800" cy="3048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2171700" y="483235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auto">
          <a:xfrm>
            <a:off x="2392363" y="43799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>
            <a:off x="2670175" y="38592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5926138" y="3859213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6296025" y="432752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6564313" y="4852988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8351838" y="3740150"/>
            <a:ext cx="823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Flagger</a:t>
            </a:r>
          </a:p>
        </p:txBody>
      </p:sp>
      <p:sp>
        <p:nvSpPr>
          <p:cNvPr id="65551" name="AutoShape 18"/>
          <p:cNvSpPr>
            <a:spLocks noChangeArrowheads="1"/>
          </p:cNvSpPr>
          <p:nvPr/>
        </p:nvSpPr>
        <p:spPr bwMode="auto">
          <a:xfrm>
            <a:off x="8709025" y="4038600"/>
            <a:ext cx="304800" cy="3048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5552" name="AutoShape 29"/>
          <p:cNvSpPr>
            <a:spLocks noChangeArrowheads="1"/>
          </p:cNvSpPr>
          <p:nvPr/>
        </p:nvSpPr>
        <p:spPr bwMode="auto">
          <a:xfrm>
            <a:off x="3105150" y="350837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5553" name="AutoShape 30"/>
          <p:cNvSpPr>
            <a:spLocks noChangeArrowheads="1"/>
          </p:cNvSpPr>
          <p:nvPr/>
        </p:nvSpPr>
        <p:spPr bwMode="auto">
          <a:xfrm>
            <a:off x="3592513" y="333057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5554" name="AutoShape 31"/>
          <p:cNvSpPr>
            <a:spLocks noChangeArrowheads="1"/>
          </p:cNvSpPr>
          <p:nvPr/>
        </p:nvSpPr>
        <p:spPr bwMode="auto">
          <a:xfrm>
            <a:off x="4114800" y="331787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5555" name="AutoShape 32"/>
          <p:cNvSpPr>
            <a:spLocks noChangeArrowheads="1"/>
          </p:cNvSpPr>
          <p:nvPr/>
        </p:nvSpPr>
        <p:spPr bwMode="auto">
          <a:xfrm>
            <a:off x="4702175" y="327025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5556" name="AutoShape 33"/>
          <p:cNvSpPr>
            <a:spLocks noChangeArrowheads="1"/>
          </p:cNvSpPr>
          <p:nvPr/>
        </p:nvSpPr>
        <p:spPr bwMode="auto">
          <a:xfrm>
            <a:off x="5230813" y="339725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5557" name="Rectangle 41"/>
          <p:cNvSpPr>
            <a:spLocks noChangeArrowheads="1"/>
          </p:cNvSpPr>
          <p:nvPr/>
        </p:nvSpPr>
        <p:spPr bwMode="auto">
          <a:xfrm>
            <a:off x="2640013" y="5310188"/>
            <a:ext cx="823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Flagger</a:t>
            </a:r>
          </a:p>
        </p:txBody>
      </p:sp>
      <p:sp>
        <p:nvSpPr>
          <p:cNvPr id="65558" name="Rectangle 42"/>
          <p:cNvSpPr>
            <a:spLocks noChangeArrowheads="1"/>
          </p:cNvSpPr>
          <p:nvPr/>
        </p:nvSpPr>
        <p:spPr bwMode="auto">
          <a:xfrm>
            <a:off x="4003675" y="4519613"/>
            <a:ext cx="862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Incident</a:t>
            </a:r>
          </a:p>
        </p:txBody>
      </p:sp>
      <p:sp>
        <p:nvSpPr>
          <p:cNvPr id="65559" name="Rectangle 43"/>
          <p:cNvSpPr>
            <a:spLocks noChangeArrowheads="1"/>
          </p:cNvSpPr>
          <p:nvPr/>
        </p:nvSpPr>
        <p:spPr bwMode="auto">
          <a:xfrm>
            <a:off x="3819525" y="3924300"/>
            <a:ext cx="1320800" cy="601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5560" name="AutoShape 46"/>
          <p:cNvSpPr>
            <a:spLocks noChangeArrowheads="1"/>
          </p:cNvSpPr>
          <p:nvPr/>
        </p:nvSpPr>
        <p:spPr bwMode="auto">
          <a:xfrm>
            <a:off x="5570538" y="3608388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5561" name="Freeform 54"/>
          <p:cNvSpPr>
            <a:spLocks/>
          </p:cNvSpPr>
          <p:nvPr/>
        </p:nvSpPr>
        <p:spPr bwMode="auto">
          <a:xfrm>
            <a:off x="950913" y="3198813"/>
            <a:ext cx="7129462" cy="2449512"/>
          </a:xfrm>
          <a:custGeom>
            <a:avLst/>
            <a:gdLst>
              <a:gd name="T0" fmla="*/ 0 w 4519"/>
              <a:gd name="T1" fmla="*/ 2147483646 h 1471"/>
              <a:gd name="T2" fmla="*/ 2147483646 w 4519"/>
              <a:gd name="T3" fmla="*/ 2147483646 h 1471"/>
              <a:gd name="T4" fmla="*/ 2147483646 w 4519"/>
              <a:gd name="T5" fmla="*/ 2147483646 h 1471"/>
              <a:gd name="T6" fmla="*/ 2147483646 w 4519"/>
              <a:gd name="T7" fmla="*/ 2147483646 h 1471"/>
              <a:gd name="T8" fmla="*/ 2147483646 w 4519"/>
              <a:gd name="T9" fmla="*/ 2147483646 h 1471"/>
              <a:gd name="T10" fmla="*/ 2147483646 w 4519"/>
              <a:gd name="T11" fmla="*/ 2147483646 h 1471"/>
              <a:gd name="T12" fmla="*/ 2147483646 w 4519"/>
              <a:gd name="T13" fmla="*/ 2147483646 h 1471"/>
              <a:gd name="T14" fmla="*/ 2147483646 w 4519"/>
              <a:gd name="T15" fmla="*/ 2147483646 h 1471"/>
              <a:gd name="T16" fmla="*/ 2147483646 w 4519"/>
              <a:gd name="T17" fmla="*/ 2147483646 h 1471"/>
              <a:gd name="T18" fmla="*/ 2147483646 w 4519"/>
              <a:gd name="T19" fmla="*/ 2147483646 h 1471"/>
              <a:gd name="T20" fmla="*/ 2147483646 w 4519"/>
              <a:gd name="T21" fmla="*/ 2147483646 h 1471"/>
              <a:gd name="T22" fmla="*/ 2147483646 w 4519"/>
              <a:gd name="T23" fmla="*/ 2147483646 h 1471"/>
              <a:gd name="T24" fmla="*/ 2147483646 w 4519"/>
              <a:gd name="T25" fmla="*/ 2147483646 h 1471"/>
              <a:gd name="T26" fmla="*/ 2147483646 w 4519"/>
              <a:gd name="T27" fmla="*/ 2147483646 h 1471"/>
              <a:gd name="T28" fmla="*/ 2147483646 w 4519"/>
              <a:gd name="T29" fmla="*/ 2147483646 h 1471"/>
              <a:gd name="T30" fmla="*/ 2147483646 w 4519"/>
              <a:gd name="T31" fmla="*/ 2147483646 h 1471"/>
              <a:gd name="T32" fmla="*/ 2147483646 w 4519"/>
              <a:gd name="T33" fmla="*/ 2147483646 h 1471"/>
              <a:gd name="T34" fmla="*/ 2147483646 w 4519"/>
              <a:gd name="T35" fmla="*/ 2147483646 h 1471"/>
              <a:gd name="T36" fmla="*/ 2147483646 w 4519"/>
              <a:gd name="T37" fmla="*/ 2147483646 h 1471"/>
              <a:gd name="T38" fmla="*/ 2147483646 w 4519"/>
              <a:gd name="T39" fmla="*/ 2147483646 h 1471"/>
              <a:gd name="T40" fmla="*/ 2147483646 w 4519"/>
              <a:gd name="T41" fmla="*/ 2147483646 h 1471"/>
              <a:gd name="T42" fmla="*/ 2147483646 w 4519"/>
              <a:gd name="T43" fmla="*/ 2147483646 h 1471"/>
              <a:gd name="T44" fmla="*/ 2147483646 w 4519"/>
              <a:gd name="T45" fmla="*/ 2147483646 h 1471"/>
              <a:gd name="T46" fmla="*/ 2147483646 w 4519"/>
              <a:gd name="T47" fmla="*/ 2147483646 h 1471"/>
              <a:gd name="T48" fmla="*/ 2147483646 w 4519"/>
              <a:gd name="T49" fmla="*/ 2147483646 h 1471"/>
              <a:gd name="T50" fmla="*/ 2147483646 w 4519"/>
              <a:gd name="T51" fmla="*/ 2147483646 h 1471"/>
              <a:gd name="T52" fmla="*/ 2147483646 w 4519"/>
              <a:gd name="T53" fmla="*/ 2147483646 h 1471"/>
              <a:gd name="T54" fmla="*/ 2147483646 w 4519"/>
              <a:gd name="T55" fmla="*/ 2147483646 h 1471"/>
              <a:gd name="T56" fmla="*/ 2147483646 w 4519"/>
              <a:gd name="T57" fmla="*/ 2147483646 h 1471"/>
              <a:gd name="T58" fmla="*/ 2147483646 w 4519"/>
              <a:gd name="T59" fmla="*/ 2147483646 h 14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519"/>
              <a:gd name="T91" fmla="*/ 0 h 1471"/>
              <a:gd name="T92" fmla="*/ 4519 w 4519"/>
              <a:gd name="T93" fmla="*/ 1471 h 147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519" h="1471">
                <a:moveTo>
                  <a:pt x="0" y="1456"/>
                </a:moveTo>
                <a:cubicBezTo>
                  <a:pt x="14" y="1386"/>
                  <a:pt x="29" y="1317"/>
                  <a:pt x="43" y="1259"/>
                </a:cubicBezTo>
                <a:cubicBezTo>
                  <a:pt x="57" y="1201"/>
                  <a:pt x="65" y="1161"/>
                  <a:pt x="87" y="1106"/>
                </a:cubicBezTo>
                <a:cubicBezTo>
                  <a:pt x="109" y="1051"/>
                  <a:pt x="146" y="981"/>
                  <a:pt x="175" y="931"/>
                </a:cubicBezTo>
                <a:cubicBezTo>
                  <a:pt x="204" y="881"/>
                  <a:pt x="229" y="849"/>
                  <a:pt x="262" y="807"/>
                </a:cubicBezTo>
                <a:cubicBezTo>
                  <a:pt x="295" y="765"/>
                  <a:pt x="333" y="716"/>
                  <a:pt x="371" y="676"/>
                </a:cubicBezTo>
                <a:cubicBezTo>
                  <a:pt x="409" y="636"/>
                  <a:pt x="438" y="607"/>
                  <a:pt x="488" y="567"/>
                </a:cubicBezTo>
                <a:cubicBezTo>
                  <a:pt x="538" y="527"/>
                  <a:pt x="614" y="471"/>
                  <a:pt x="670" y="435"/>
                </a:cubicBezTo>
                <a:cubicBezTo>
                  <a:pt x="726" y="399"/>
                  <a:pt x="771" y="377"/>
                  <a:pt x="823" y="348"/>
                </a:cubicBezTo>
                <a:cubicBezTo>
                  <a:pt x="875" y="319"/>
                  <a:pt x="928" y="285"/>
                  <a:pt x="984" y="260"/>
                </a:cubicBezTo>
                <a:cubicBezTo>
                  <a:pt x="1040" y="235"/>
                  <a:pt x="1101" y="217"/>
                  <a:pt x="1159" y="195"/>
                </a:cubicBezTo>
                <a:cubicBezTo>
                  <a:pt x="1217" y="173"/>
                  <a:pt x="1257" y="151"/>
                  <a:pt x="1334" y="129"/>
                </a:cubicBezTo>
                <a:cubicBezTo>
                  <a:pt x="1411" y="107"/>
                  <a:pt x="1531" y="81"/>
                  <a:pt x="1618" y="64"/>
                </a:cubicBezTo>
                <a:cubicBezTo>
                  <a:pt x="1705" y="47"/>
                  <a:pt x="1778" y="37"/>
                  <a:pt x="1859" y="27"/>
                </a:cubicBezTo>
                <a:cubicBezTo>
                  <a:pt x="1940" y="17"/>
                  <a:pt x="2033" y="9"/>
                  <a:pt x="2107" y="5"/>
                </a:cubicBezTo>
                <a:cubicBezTo>
                  <a:pt x="2181" y="1"/>
                  <a:pt x="2236" y="5"/>
                  <a:pt x="2304" y="5"/>
                </a:cubicBezTo>
                <a:cubicBezTo>
                  <a:pt x="2372" y="5"/>
                  <a:pt x="2435" y="0"/>
                  <a:pt x="2515" y="5"/>
                </a:cubicBezTo>
                <a:cubicBezTo>
                  <a:pt x="2595" y="10"/>
                  <a:pt x="2696" y="21"/>
                  <a:pt x="2785" y="34"/>
                </a:cubicBezTo>
                <a:cubicBezTo>
                  <a:pt x="2874" y="47"/>
                  <a:pt x="2966" y="67"/>
                  <a:pt x="3047" y="85"/>
                </a:cubicBezTo>
                <a:cubicBezTo>
                  <a:pt x="3128" y="103"/>
                  <a:pt x="3196" y="120"/>
                  <a:pt x="3273" y="144"/>
                </a:cubicBezTo>
                <a:cubicBezTo>
                  <a:pt x="3350" y="168"/>
                  <a:pt x="3434" y="200"/>
                  <a:pt x="3507" y="231"/>
                </a:cubicBezTo>
                <a:cubicBezTo>
                  <a:pt x="3580" y="262"/>
                  <a:pt x="3652" y="300"/>
                  <a:pt x="3711" y="333"/>
                </a:cubicBezTo>
                <a:cubicBezTo>
                  <a:pt x="3770" y="366"/>
                  <a:pt x="3811" y="394"/>
                  <a:pt x="3864" y="428"/>
                </a:cubicBezTo>
                <a:cubicBezTo>
                  <a:pt x="3917" y="462"/>
                  <a:pt x="3974" y="492"/>
                  <a:pt x="4032" y="538"/>
                </a:cubicBezTo>
                <a:cubicBezTo>
                  <a:pt x="4090" y="584"/>
                  <a:pt x="4164" y="654"/>
                  <a:pt x="4214" y="705"/>
                </a:cubicBezTo>
                <a:cubicBezTo>
                  <a:pt x="4264" y="756"/>
                  <a:pt x="4298" y="797"/>
                  <a:pt x="4331" y="844"/>
                </a:cubicBezTo>
                <a:cubicBezTo>
                  <a:pt x="4364" y="891"/>
                  <a:pt x="4388" y="937"/>
                  <a:pt x="4411" y="990"/>
                </a:cubicBezTo>
                <a:cubicBezTo>
                  <a:pt x="4434" y="1043"/>
                  <a:pt x="4452" y="1096"/>
                  <a:pt x="4469" y="1165"/>
                </a:cubicBezTo>
                <a:cubicBezTo>
                  <a:pt x="4486" y="1234"/>
                  <a:pt x="4507" y="1354"/>
                  <a:pt x="4513" y="1405"/>
                </a:cubicBezTo>
                <a:cubicBezTo>
                  <a:pt x="4519" y="1456"/>
                  <a:pt x="4506" y="1460"/>
                  <a:pt x="4506" y="1471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2" name="TextBox 1"/>
          <p:cNvSpPr txBox="1">
            <a:spLocks noChangeArrowheads="1"/>
          </p:cNvSpPr>
          <p:nvPr/>
        </p:nvSpPr>
        <p:spPr bwMode="auto">
          <a:xfrm>
            <a:off x="247650" y="1528763"/>
            <a:ext cx="6000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</a:rPr>
              <a:t>If flaggers cannot see each other,</a:t>
            </a:r>
          </a:p>
          <a:p>
            <a:pPr eaLnBrk="1" hangingPunct="1"/>
            <a:r>
              <a:rPr lang="en-US" sz="2800">
                <a:solidFill>
                  <a:schemeClr val="tx1"/>
                </a:solidFill>
              </a:rPr>
              <a:t>place another flagger so they can.</a:t>
            </a:r>
          </a:p>
        </p:txBody>
      </p:sp>
      <p:pic>
        <p:nvPicPr>
          <p:cNvPr id="655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4975" y="236538"/>
            <a:ext cx="62357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4-Way Intersection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534400" cy="4811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  <a:cs typeface="Geneva" charset="0"/>
              </a:rPr>
              <a:t>Most hazardous traffic operation that CERT members may be asked to perform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  <a:cs typeface="Geneva" charset="0"/>
              </a:rPr>
              <a:t>Stand where you can see all traffic and drivers can see you; have buddy to help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  <a:cs typeface="Geneva" charset="0"/>
              </a:rPr>
              <a:t>Signal drivers in time to stop before they reach crosswalk of intersection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  <a:cs typeface="Geneva" charset="0"/>
              </a:rPr>
              <a:t>Clear intersection before allowing opposite traffic to proceed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  <a:cs typeface="Geneva" charset="0"/>
              </a:rPr>
              <a:t>Watch traffic flow -- don’t let too many cars build up in any direction</a:t>
            </a:r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14800" y="6245225"/>
            <a:ext cx="1295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3F24265C-016A-1942-A599-5C1D013D848E}" type="slidenum">
              <a:rPr lang="en-US" sz="1400">
                <a:solidFill>
                  <a:schemeClr val="tx1"/>
                </a:solidFill>
              </a:rPr>
              <a:pPr/>
              <a:t>31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675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2"/>
          <p:cNvSpPr>
            <a:spLocks noGrp="1" noChangeArrowheads="1"/>
          </p:cNvSpPr>
          <p:nvPr>
            <p:ph type="title"/>
          </p:nvPr>
        </p:nvSpPr>
        <p:spPr>
          <a:xfrm>
            <a:off x="2963863" y="238125"/>
            <a:ext cx="5986462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4-Way Intersection</a:t>
            </a:r>
          </a:p>
        </p:txBody>
      </p:sp>
      <p:sp>
        <p:nvSpPr>
          <p:cNvPr id="6963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03675" y="6245225"/>
            <a:ext cx="140652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81618310-D765-D147-9454-54EEFE99ABE4}" type="slidenum">
              <a:rPr lang="en-US" sz="1400">
                <a:solidFill>
                  <a:schemeClr val="tx1"/>
                </a:solidFill>
              </a:rPr>
              <a:pPr/>
              <a:t>32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0" y="4365625"/>
            <a:ext cx="9140825" cy="12969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-9525" y="1492250"/>
            <a:ext cx="9153525" cy="12969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800"/>
              <a:t>One Person</a:t>
            </a:r>
          </a:p>
          <a:p>
            <a:pPr eaLnBrk="1" hangingPunct="1"/>
            <a:r>
              <a:rPr lang="en-US" sz="2800"/>
              <a:t>(undesirable)</a:t>
            </a:r>
          </a:p>
        </p:txBody>
      </p:sp>
      <p:sp>
        <p:nvSpPr>
          <p:cNvPr id="69639" name="Rectangle 5"/>
          <p:cNvSpPr>
            <a:spLocks noChangeArrowheads="1"/>
          </p:cNvSpPr>
          <p:nvPr/>
        </p:nvSpPr>
        <p:spPr bwMode="auto">
          <a:xfrm>
            <a:off x="1588" y="2789238"/>
            <a:ext cx="9139237" cy="1585912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9640" name="Rectangle 14"/>
          <p:cNvSpPr>
            <a:spLocks noChangeArrowheads="1"/>
          </p:cNvSpPr>
          <p:nvPr/>
        </p:nvSpPr>
        <p:spPr bwMode="auto">
          <a:xfrm>
            <a:off x="4154488" y="3078163"/>
            <a:ext cx="823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Flagger</a:t>
            </a:r>
          </a:p>
        </p:txBody>
      </p:sp>
      <p:sp>
        <p:nvSpPr>
          <p:cNvPr id="69641" name="AutoShape 18"/>
          <p:cNvSpPr>
            <a:spLocks noChangeArrowheads="1"/>
          </p:cNvSpPr>
          <p:nvPr/>
        </p:nvSpPr>
        <p:spPr bwMode="auto">
          <a:xfrm>
            <a:off x="4427538" y="3417888"/>
            <a:ext cx="304800" cy="3048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9642" name="Rectangle 42"/>
          <p:cNvSpPr>
            <a:spLocks noChangeArrowheads="1"/>
          </p:cNvSpPr>
          <p:nvPr/>
        </p:nvSpPr>
        <p:spPr bwMode="auto">
          <a:xfrm>
            <a:off x="4003675" y="4519613"/>
            <a:ext cx="862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Incident</a:t>
            </a:r>
          </a:p>
        </p:txBody>
      </p:sp>
      <p:sp>
        <p:nvSpPr>
          <p:cNvPr id="69643" name="Rectangle 44"/>
          <p:cNvSpPr>
            <a:spLocks noChangeArrowheads="1"/>
          </p:cNvSpPr>
          <p:nvPr/>
        </p:nvSpPr>
        <p:spPr bwMode="auto">
          <a:xfrm>
            <a:off x="3775075" y="1465263"/>
            <a:ext cx="1620838" cy="1319212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9644" name="Rectangle 45"/>
          <p:cNvSpPr>
            <a:spLocks noChangeArrowheads="1"/>
          </p:cNvSpPr>
          <p:nvPr/>
        </p:nvSpPr>
        <p:spPr bwMode="auto">
          <a:xfrm>
            <a:off x="3776663" y="4338638"/>
            <a:ext cx="1620837" cy="1319212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9645" name="Line 46"/>
          <p:cNvSpPr>
            <a:spLocks noChangeShapeType="1"/>
          </p:cNvSpPr>
          <p:nvPr/>
        </p:nvSpPr>
        <p:spPr bwMode="auto">
          <a:xfrm>
            <a:off x="4594225" y="4362450"/>
            <a:ext cx="1588" cy="1287463"/>
          </a:xfrm>
          <a:prstGeom prst="line">
            <a:avLst/>
          </a:prstGeom>
          <a:noFill/>
          <a:ln w="28575">
            <a:solidFill>
              <a:srgbClr val="FFFF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Line 47"/>
          <p:cNvSpPr>
            <a:spLocks noChangeShapeType="1"/>
          </p:cNvSpPr>
          <p:nvPr/>
        </p:nvSpPr>
        <p:spPr bwMode="auto">
          <a:xfrm>
            <a:off x="0" y="3529013"/>
            <a:ext cx="3773488" cy="22225"/>
          </a:xfrm>
          <a:prstGeom prst="line">
            <a:avLst/>
          </a:prstGeom>
          <a:noFill/>
          <a:ln w="28575">
            <a:solidFill>
              <a:srgbClr val="FFFF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Line 48"/>
          <p:cNvSpPr>
            <a:spLocks noChangeShapeType="1"/>
          </p:cNvSpPr>
          <p:nvPr/>
        </p:nvSpPr>
        <p:spPr bwMode="auto">
          <a:xfrm flipV="1">
            <a:off x="5373688" y="3473450"/>
            <a:ext cx="3865562" cy="12700"/>
          </a:xfrm>
          <a:prstGeom prst="line">
            <a:avLst/>
          </a:prstGeom>
          <a:noFill/>
          <a:ln w="28575">
            <a:solidFill>
              <a:srgbClr val="FFFF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Line 51"/>
          <p:cNvSpPr>
            <a:spLocks noChangeShapeType="1"/>
          </p:cNvSpPr>
          <p:nvPr/>
        </p:nvSpPr>
        <p:spPr bwMode="auto">
          <a:xfrm>
            <a:off x="4608513" y="1493838"/>
            <a:ext cx="1587" cy="1219200"/>
          </a:xfrm>
          <a:prstGeom prst="line">
            <a:avLst/>
          </a:prstGeom>
          <a:noFill/>
          <a:ln w="28575">
            <a:solidFill>
              <a:srgbClr val="FFFF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6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7"/>
          <p:cNvSpPr>
            <a:spLocks noGrp="1" noChangeArrowheads="1"/>
          </p:cNvSpPr>
          <p:nvPr>
            <p:ph type="title"/>
          </p:nvPr>
        </p:nvSpPr>
        <p:spPr>
          <a:xfrm>
            <a:off x="2965450" y="238125"/>
            <a:ext cx="60261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4-Way Intersection</a:t>
            </a:r>
          </a:p>
        </p:txBody>
      </p:sp>
      <p:sp>
        <p:nvSpPr>
          <p:cNvPr id="7168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54488" y="6245225"/>
            <a:ext cx="125571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B7E81073-B6EC-CC46-80A5-CF2D797A4200}" type="slidenum">
              <a:rPr lang="en-US" sz="1400">
                <a:solidFill>
                  <a:schemeClr val="tx1"/>
                </a:solidFill>
              </a:rPr>
              <a:pPr/>
              <a:t>33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1685" name="Rectangle 3"/>
          <p:cNvSpPr>
            <a:spLocks noChangeArrowheads="1"/>
          </p:cNvSpPr>
          <p:nvPr/>
        </p:nvSpPr>
        <p:spPr bwMode="auto">
          <a:xfrm>
            <a:off x="0" y="4365625"/>
            <a:ext cx="9140825" cy="12969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71686" name="Rectangle 4"/>
          <p:cNvSpPr>
            <a:spLocks noChangeArrowheads="1"/>
          </p:cNvSpPr>
          <p:nvPr/>
        </p:nvSpPr>
        <p:spPr bwMode="auto">
          <a:xfrm>
            <a:off x="-9525" y="1479550"/>
            <a:ext cx="9153525" cy="12969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800"/>
          </a:p>
        </p:txBody>
      </p:sp>
      <p:sp>
        <p:nvSpPr>
          <p:cNvPr id="71687" name="Rectangle 5"/>
          <p:cNvSpPr>
            <a:spLocks noChangeArrowheads="1"/>
          </p:cNvSpPr>
          <p:nvPr/>
        </p:nvSpPr>
        <p:spPr bwMode="auto">
          <a:xfrm>
            <a:off x="1588" y="2789238"/>
            <a:ext cx="9139237" cy="1585912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4003675" y="4519613"/>
            <a:ext cx="862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Incident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775075" y="1465263"/>
            <a:ext cx="1620838" cy="1319212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3776663" y="4338638"/>
            <a:ext cx="1620837" cy="1319212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4594225" y="4362450"/>
            <a:ext cx="1588" cy="1287463"/>
          </a:xfrm>
          <a:prstGeom prst="line">
            <a:avLst/>
          </a:prstGeom>
          <a:noFill/>
          <a:ln w="28575">
            <a:solidFill>
              <a:srgbClr val="FFFF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0" y="3529013"/>
            <a:ext cx="3773488" cy="22225"/>
          </a:xfrm>
          <a:prstGeom prst="line">
            <a:avLst/>
          </a:prstGeom>
          <a:noFill/>
          <a:ln w="28575">
            <a:solidFill>
              <a:srgbClr val="FFFF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V="1">
            <a:off x="5373688" y="3473450"/>
            <a:ext cx="3865562" cy="12700"/>
          </a:xfrm>
          <a:prstGeom prst="line">
            <a:avLst/>
          </a:prstGeom>
          <a:noFill/>
          <a:ln w="28575">
            <a:solidFill>
              <a:srgbClr val="FFFF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4608513" y="1493838"/>
            <a:ext cx="1587" cy="1219200"/>
          </a:xfrm>
          <a:prstGeom prst="line">
            <a:avLst/>
          </a:prstGeom>
          <a:noFill/>
          <a:ln w="28575">
            <a:solidFill>
              <a:srgbClr val="FFFF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695" name="Group 18"/>
          <p:cNvGrpSpPr>
            <a:grpSpLocks/>
          </p:cNvGrpSpPr>
          <p:nvPr/>
        </p:nvGrpSpPr>
        <p:grpSpPr bwMode="auto">
          <a:xfrm>
            <a:off x="5187950" y="2062163"/>
            <a:ext cx="823913" cy="644525"/>
            <a:chOff x="2617" y="1939"/>
            <a:chExt cx="519" cy="406"/>
          </a:xfrm>
        </p:grpSpPr>
        <p:sp>
          <p:nvSpPr>
            <p:cNvPr id="71708" name="Rectangle 19"/>
            <p:cNvSpPr>
              <a:spLocks noChangeArrowheads="1"/>
            </p:cNvSpPr>
            <p:nvPr/>
          </p:nvSpPr>
          <p:spPr bwMode="auto">
            <a:xfrm>
              <a:off x="2617" y="1939"/>
              <a:ext cx="5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Flagger</a:t>
              </a:r>
            </a:p>
          </p:txBody>
        </p:sp>
        <p:sp>
          <p:nvSpPr>
            <p:cNvPr id="71709" name="AutoShape 20"/>
            <p:cNvSpPr>
              <a:spLocks noChangeArrowheads="1"/>
            </p:cNvSpPr>
            <p:nvPr/>
          </p:nvSpPr>
          <p:spPr bwMode="auto">
            <a:xfrm>
              <a:off x="2789" y="2153"/>
              <a:ext cx="192" cy="192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71696" name="Group 21"/>
          <p:cNvGrpSpPr>
            <a:grpSpLocks/>
          </p:cNvGrpSpPr>
          <p:nvPr/>
        </p:nvGrpSpPr>
        <p:grpSpPr bwMode="auto">
          <a:xfrm>
            <a:off x="3125788" y="4073525"/>
            <a:ext cx="823912" cy="644525"/>
            <a:chOff x="2617" y="1939"/>
            <a:chExt cx="519" cy="406"/>
          </a:xfrm>
        </p:grpSpPr>
        <p:sp>
          <p:nvSpPr>
            <p:cNvPr id="71706" name="Rectangle 22"/>
            <p:cNvSpPr>
              <a:spLocks noChangeArrowheads="1"/>
            </p:cNvSpPr>
            <p:nvPr/>
          </p:nvSpPr>
          <p:spPr bwMode="auto">
            <a:xfrm>
              <a:off x="2617" y="1939"/>
              <a:ext cx="5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Flagger</a:t>
              </a:r>
            </a:p>
          </p:txBody>
        </p:sp>
        <p:sp>
          <p:nvSpPr>
            <p:cNvPr id="71707" name="AutoShape 23"/>
            <p:cNvSpPr>
              <a:spLocks noChangeArrowheads="1"/>
            </p:cNvSpPr>
            <p:nvPr/>
          </p:nvSpPr>
          <p:spPr bwMode="auto">
            <a:xfrm>
              <a:off x="2789" y="2153"/>
              <a:ext cx="192" cy="192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71697" name="Group 24"/>
          <p:cNvGrpSpPr>
            <a:grpSpLocks/>
          </p:cNvGrpSpPr>
          <p:nvPr/>
        </p:nvGrpSpPr>
        <p:grpSpPr bwMode="auto">
          <a:xfrm>
            <a:off x="5197475" y="4062413"/>
            <a:ext cx="823913" cy="644525"/>
            <a:chOff x="2617" y="1939"/>
            <a:chExt cx="519" cy="406"/>
          </a:xfrm>
        </p:grpSpPr>
        <p:sp>
          <p:nvSpPr>
            <p:cNvPr id="71704" name="Rectangle 25"/>
            <p:cNvSpPr>
              <a:spLocks noChangeArrowheads="1"/>
            </p:cNvSpPr>
            <p:nvPr/>
          </p:nvSpPr>
          <p:spPr bwMode="auto">
            <a:xfrm>
              <a:off x="2617" y="1939"/>
              <a:ext cx="5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Flagger</a:t>
              </a:r>
            </a:p>
          </p:txBody>
        </p:sp>
        <p:sp>
          <p:nvSpPr>
            <p:cNvPr id="71705" name="AutoShape 26"/>
            <p:cNvSpPr>
              <a:spLocks noChangeArrowheads="1"/>
            </p:cNvSpPr>
            <p:nvPr/>
          </p:nvSpPr>
          <p:spPr bwMode="auto">
            <a:xfrm>
              <a:off x="2789" y="2153"/>
              <a:ext cx="192" cy="192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71698" name="Group 17"/>
          <p:cNvGrpSpPr>
            <a:grpSpLocks/>
          </p:cNvGrpSpPr>
          <p:nvPr/>
        </p:nvGrpSpPr>
        <p:grpSpPr bwMode="auto">
          <a:xfrm>
            <a:off x="3113088" y="2081213"/>
            <a:ext cx="823912" cy="644525"/>
            <a:chOff x="2617" y="1939"/>
            <a:chExt cx="519" cy="406"/>
          </a:xfrm>
        </p:grpSpPr>
        <p:sp>
          <p:nvSpPr>
            <p:cNvPr id="71702" name="Rectangle 6"/>
            <p:cNvSpPr>
              <a:spLocks noChangeArrowheads="1"/>
            </p:cNvSpPr>
            <p:nvPr/>
          </p:nvSpPr>
          <p:spPr bwMode="auto">
            <a:xfrm>
              <a:off x="2617" y="1939"/>
              <a:ext cx="5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Flagger</a:t>
              </a:r>
            </a:p>
          </p:txBody>
        </p:sp>
        <p:sp>
          <p:nvSpPr>
            <p:cNvPr id="71703" name="AutoShape 7"/>
            <p:cNvSpPr>
              <a:spLocks noChangeArrowheads="1"/>
            </p:cNvSpPr>
            <p:nvPr/>
          </p:nvSpPr>
          <p:spPr bwMode="auto">
            <a:xfrm>
              <a:off x="2789" y="2153"/>
              <a:ext cx="192" cy="192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71699" name="TextBox 1"/>
          <p:cNvSpPr txBox="1">
            <a:spLocks noChangeArrowheads="1"/>
          </p:cNvSpPr>
          <p:nvPr/>
        </p:nvSpPr>
        <p:spPr bwMode="auto">
          <a:xfrm>
            <a:off x="152400" y="1493838"/>
            <a:ext cx="2382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</a:rPr>
              <a:t>More Than One Person</a:t>
            </a:r>
          </a:p>
          <a:p>
            <a:pPr eaLnBrk="1" hangingPunct="1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1700" name="TextBox 2"/>
          <p:cNvSpPr txBox="1">
            <a:spLocks noChangeArrowheads="1"/>
          </p:cNvSpPr>
          <p:nvPr/>
        </p:nvSpPr>
        <p:spPr bwMode="auto">
          <a:xfrm>
            <a:off x="139700" y="4752975"/>
            <a:ext cx="35385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</a:rPr>
              <a:t>Leader coordinates all 4 flaggers</a:t>
            </a:r>
          </a:p>
        </p:txBody>
      </p:sp>
      <p:pic>
        <p:nvPicPr>
          <p:cNvPr id="717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2390775" y="304800"/>
            <a:ext cx="660082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What Do You Think?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61938" y="1341438"/>
            <a:ext cx="8729662" cy="11398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Geneva" charset="0"/>
              </a:rPr>
              <a:t>When might CERT assist in the management of traffic?</a:t>
            </a:r>
            <a:r>
              <a:rPr lang="en-US">
                <a:latin typeface="Arial" charset="0"/>
                <a:cs typeface="Geneva" charset="0"/>
              </a:rPr>
              <a:t> </a:t>
            </a:r>
          </a:p>
          <a:p>
            <a:pPr lvl="1" eaLnBrk="1" hangingPunct="1">
              <a:buFont typeface="Wingdings" charset="0"/>
              <a:buChar char="v"/>
            </a:pPr>
            <a:endParaRPr lang="en-US">
              <a:latin typeface="Arial" charset="0"/>
            </a:endParaRPr>
          </a:p>
          <a:p>
            <a:pPr lvl="1" eaLnBrk="1" hangingPunct="1">
              <a:buFont typeface="Wingdings" charset="0"/>
              <a:buChar char="v"/>
            </a:pPr>
            <a:endParaRPr lang="en-US">
              <a:latin typeface="Arial" charset="0"/>
            </a:endParaRP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75113" y="6245225"/>
            <a:ext cx="13350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9ED1DEC0-81C1-A44E-8678-23F1C6147C25}" type="slidenum">
              <a:rPr lang="en-US" sz="1400">
                <a:solidFill>
                  <a:schemeClr val="tx1"/>
                </a:solidFill>
              </a:rPr>
              <a:pPr/>
              <a:t>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1938" y="2306638"/>
            <a:ext cx="83597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pPr marL="742950" lvl="1" indent="-285750" eaLnBrk="1" hangingPunct="1">
              <a:buFont typeface="Wingdings" charset="0"/>
              <a:buChar char="v"/>
            </a:pPr>
            <a:r>
              <a:rPr lang="en-US" sz="3200"/>
              <a:t>Unplanned Incidents </a:t>
            </a:r>
            <a:r>
              <a:rPr lang="en-US" sz="3200">
                <a:solidFill>
                  <a:schemeClr val="tx1"/>
                </a:solidFill>
              </a:rPr>
              <a:t>like traffic accident, weather hazard, or natural or manmade disaster</a:t>
            </a:r>
          </a:p>
          <a:p>
            <a:pPr eaLnBrk="1" hangingPunct="1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2250" y="3762375"/>
            <a:ext cx="67548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 marL="914400" indent="-457200"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pPr lvl="3" eaLnBrk="1" hangingPunct="1">
              <a:buFont typeface="Wingdings" charset="0"/>
              <a:buChar char="v"/>
            </a:pPr>
            <a:r>
              <a:rPr lang="en-US" sz="3200"/>
              <a:t>Planned Events </a:t>
            </a:r>
            <a:r>
              <a:rPr lang="en-US" sz="3200">
                <a:solidFill>
                  <a:schemeClr val="tx1"/>
                </a:solidFill>
              </a:rPr>
              <a:t>like parades, funeral procession, or training exercise</a:t>
            </a:r>
          </a:p>
          <a:p>
            <a:pPr eaLnBrk="1" hangingPunct="1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02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48050"/>
            <a:ext cx="194786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95263"/>
            <a:ext cx="1071562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2260600" y="304800"/>
            <a:ext cx="6731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Management vs. Control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07375" cy="4525962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Geneva" charset="0"/>
              </a:rPr>
              <a:t>CERT </a:t>
            </a:r>
            <a:r>
              <a:rPr lang="en-US" b="1" i="1">
                <a:solidFill>
                  <a:srgbClr val="009900"/>
                </a:solidFill>
                <a:latin typeface="Arial" charset="0"/>
                <a:cs typeface="Geneva" charset="0"/>
              </a:rPr>
              <a:t>manages</a:t>
            </a:r>
            <a:r>
              <a:rPr lang="en-US" b="1">
                <a:solidFill>
                  <a:srgbClr val="009900"/>
                </a:solidFill>
                <a:latin typeface="Arial" charset="0"/>
                <a:cs typeface="Geneva" charset="0"/>
              </a:rPr>
              <a:t> </a:t>
            </a:r>
            <a:r>
              <a:rPr lang="en-US" b="1">
                <a:latin typeface="Arial" charset="0"/>
                <a:cs typeface="Geneva" charset="0"/>
              </a:rPr>
              <a:t>traffic and crowds – </a:t>
            </a:r>
            <a:r>
              <a:rPr lang="en-US">
                <a:latin typeface="Arial" charset="0"/>
                <a:cs typeface="Geneva" charset="0"/>
              </a:rPr>
              <a:t>CERT members provide coordination and regulation for drivers and pedestrians to facilitate movement.</a:t>
            </a:r>
            <a:endParaRPr lang="en-US" b="1">
              <a:latin typeface="Arial" charset="0"/>
              <a:cs typeface="Geneva" charset="0"/>
            </a:endParaRP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CERT does not </a:t>
            </a:r>
            <a:r>
              <a:rPr lang="en-US" b="1" i="1">
                <a:solidFill>
                  <a:srgbClr val="009900"/>
                </a:solidFill>
                <a:latin typeface="Arial" charset="0"/>
                <a:cs typeface="Geneva" charset="0"/>
              </a:rPr>
              <a:t>control</a:t>
            </a:r>
            <a:r>
              <a:rPr lang="en-US" b="1">
                <a:solidFill>
                  <a:srgbClr val="009900"/>
                </a:solidFill>
                <a:latin typeface="Arial" charset="0"/>
                <a:cs typeface="Geneva" charset="0"/>
              </a:rPr>
              <a:t> </a:t>
            </a:r>
            <a:r>
              <a:rPr lang="en-US" b="1">
                <a:latin typeface="Arial" charset="0"/>
                <a:cs typeface="Geneva" charset="0"/>
              </a:rPr>
              <a:t>traffic or crowds -- </a:t>
            </a:r>
            <a:r>
              <a:rPr lang="en-US" i="1">
                <a:latin typeface="Arial" charset="0"/>
                <a:cs typeface="Geneva" charset="0"/>
              </a:rPr>
              <a:t>control</a:t>
            </a:r>
            <a:r>
              <a:rPr lang="en-US">
                <a:latin typeface="Arial" charset="0"/>
                <a:cs typeface="Geneva" charset="0"/>
              </a:rPr>
              <a:t> implies the use of force, and CERT members are not trained to exert force over drivers or pedestrians.  </a:t>
            </a:r>
          </a:p>
          <a:p>
            <a:pPr eaLnBrk="1" hangingPunct="1"/>
            <a:endParaRPr lang="en-US" b="1">
              <a:latin typeface="Arial" charset="0"/>
              <a:cs typeface="Geneva" charset="0"/>
            </a:endParaRP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7188" y="6245225"/>
            <a:ext cx="124301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90F89A99-6BB5-6D4A-87FA-C07052582EA4}" type="slidenum">
              <a:rPr lang="en-US" sz="1400">
                <a:solidFill>
                  <a:schemeClr val="tx1"/>
                </a:solidFill>
              </a:rPr>
              <a:pPr/>
              <a:t>4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22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1411288" y="304800"/>
            <a:ext cx="7580312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CERT Role in Traffic Management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Geneva" charset="0"/>
              </a:rPr>
              <a:t>Direct safe flow of traffic with hand signals and traffic control devices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Provide safe passage for pedestrians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Communicate and coordinate with team members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Keep team leaders and chain of command informed about situation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Maintain personal and scene safety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200" y="6245225"/>
            <a:ext cx="127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CB6BDD8C-A11C-AC42-8E94-E4A45AA225D8}" type="slidenum">
              <a:rPr lang="en-US" sz="1400">
                <a:solidFill>
                  <a:schemeClr val="tx1"/>
                </a:solidFill>
              </a:rPr>
              <a:pPr/>
              <a:t>5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43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808288" y="304800"/>
            <a:ext cx="6183312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Personal Safety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09550" y="1198563"/>
            <a:ext cx="8782050" cy="47974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Geneva" charset="0"/>
              </a:rPr>
              <a:t>Remain alert at all times; stay aware of the traffic at your back and your buddy’s back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Actively seek eye contact with drivers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Be sure you can see workers next to you and make sure radios are working and hand signals understood by all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Wear correct attire to be highly visible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Do not give signals against a traffic light or wave hands or flag other than for signal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02100" y="6245225"/>
            <a:ext cx="1308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B99C8DF3-B922-9C43-A7E6-23313EBC73A3}" type="slidenum">
              <a:rPr lang="en-US" sz="1400">
                <a:solidFill>
                  <a:schemeClr val="tx1"/>
                </a:solidFill>
              </a:rPr>
              <a:pPr/>
              <a:t>6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63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0600" y="304800"/>
            <a:ext cx="6731000" cy="685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Geneva" charset="0"/>
              </a:rPr>
              <a:t>Personal Safety (cont’d)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9413" y="1158875"/>
            <a:ext cx="8534400" cy="49022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Geneva" charset="0"/>
              </a:rPr>
              <a:t>Do not have unnecessary conversation with workers, pedestrians, or drivers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Clear, respectful communication can prevent negative encounters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Back away from dangerous situations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Watch out for out-of-control vehicles or confused drivers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Recognize personal limits and ask for help or relief before you are stressed out</a:t>
            </a:r>
          </a:p>
          <a:p>
            <a:pPr eaLnBrk="1" hangingPunct="1"/>
            <a:endParaRPr lang="en-US" b="1">
              <a:latin typeface="Arial" charset="0"/>
              <a:cs typeface="Geneva" charset="0"/>
            </a:endParaRP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200" y="6245225"/>
            <a:ext cx="127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F588D00C-152C-EC41-9F8B-58CC27B2AF5E}" type="slidenum">
              <a:rPr lang="en-US" sz="1400">
                <a:solidFill>
                  <a:schemeClr val="tx1"/>
                </a:solidFill>
              </a:rPr>
              <a:pPr/>
              <a:t>7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84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1698625" y="304800"/>
            <a:ext cx="729297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CERT Leaders and Scene Safety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1263"/>
            <a:ext cx="8534400" cy="47974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Geneva" charset="0"/>
              </a:rPr>
              <a:t>Keep team members and IC/TL aware of what is going on around them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Recognize signs of a dangerous situation – if it feels wrong, it probably is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Have backup available; pay attention to personal limitations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Watch for signs of stress and relieve team members regularly (1 to 3 hours)</a:t>
            </a:r>
          </a:p>
          <a:p>
            <a:pPr eaLnBrk="1" hangingPunct="1"/>
            <a:r>
              <a:rPr lang="en-US" b="1">
                <a:latin typeface="Arial" charset="0"/>
                <a:cs typeface="Geneva" charset="0"/>
              </a:rPr>
              <a:t>Be respectful and courteous with drivers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79888" y="6245225"/>
            <a:ext cx="123031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CERT Traffic Management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6600"/>
                </a:solidFill>
                <a:latin typeface="Arial" charset="0"/>
                <a:ea typeface="Geneva" charset="0"/>
                <a:cs typeface="Geneva" charset="0"/>
              </a:defRPr>
            </a:lvl1pPr>
            <a:lvl2pPr>
              <a:defRPr sz="2800">
                <a:solidFill>
                  <a:srgbClr val="006600"/>
                </a:solidFill>
                <a:latin typeface="Arial" charset="0"/>
                <a:ea typeface="Geneva" charset="0"/>
              </a:defRPr>
            </a:lvl2pPr>
            <a:lvl3pPr>
              <a:defRPr sz="2400">
                <a:solidFill>
                  <a:srgbClr val="006600"/>
                </a:solidFill>
                <a:latin typeface="Arial" charset="0"/>
                <a:ea typeface="Geneva" charset="0"/>
              </a:defRPr>
            </a:lvl3pPr>
            <a:lvl4pPr>
              <a:defRPr sz="2000">
                <a:solidFill>
                  <a:srgbClr val="006600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5pPr>
            <a:lvl6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6pPr>
            <a:lvl7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7pPr>
            <a:lvl8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8pPr>
            <a:lvl9pPr eaLnBrk="0" hangingPunct="0">
              <a:buFont typeface="Wingdings" charset="0"/>
              <a:defRPr sz="1600">
                <a:solidFill>
                  <a:srgbClr val="006600"/>
                </a:solidFill>
                <a:latin typeface="Arial" charset="0"/>
                <a:ea typeface="Geneva" charset="0"/>
              </a:defRPr>
            </a:lvl9pPr>
          </a:lstStyle>
          <a:p>
            <a:fld id="{AECF3F5E-A39C-8E4A-AEF9-5270104473EE}" type="slidenum">
              <a:rPr lang="en-US" sz="1400">
                <a:solidFill>
                  <a:schemeClr val="tx1"/>
                </a:solidFill>
              </a:rPr>
              <a:pPr/>
              <a:t>8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04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09550"/>
            <a:ext cx="1189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nimal Response II&amp;quot;&quot;/&gt;&lt;property id=&quot;20307&quot; value=&quot;296&quot;/&gt;&lt;/object&gt;&lt;object type=&quot;3&quot; unique_id=&quot;10005&quot;&gt;&lt;property id=&quot;20148&quot; value=&quot;5&quot;/&gt;&lt;property id=&quot;20300&quot; value=&quot;Slide 2 - &amp;quot;Module Purpose&amp;quot;&quot;/&gt;&lt;property id=&quot;20307&quot; value=&quot;291&quot;/&gt;&lt;/object&gt;&lt;object type=&quot;3&quot; unique_id=&quot;10006&quot;&gt;&lt;property id=&quot;20148&quot; value=&quot;5&quot;/&gt;&lt;property id=&quot;20300&quot; value=&quot;Slide 3 - &amp;quot;What You Will Learn&amp;quot;&quot;/&gt;&lt;property id=&quot;20307&quot; value=&quot;298&quot;/&gt;&lt;/object&gt;&lt;object type=&quot;3&quot; unique_id=&quot;10007&quot;&gt;&lt;property id=&quot;20148&quot; value=&quot;5&quot;/&gt;&lt;property id=&quot;20300&quot; value=&quot;Slide 4&quot;/&gt;&lt;property id=&quot;20307&quot; value=&quot;295&quot;/&gt;&lt;/object&gt;&lt;object type=&quot;3&quot; unique_id=&quot;10008&quot;&gt;&lt;property id=&quot;20148&quot; value=&quot;5&quot;/&gt;&lt;property id=&quot;20300&quot; value=&quot;Slide 5&quot;/&gt;&lt;property id=&quot;20307&quot; value=&quot;297&quot;/&gt;&lt;/object&gt;&lt;object type=&quot;3&quot; unique_id=&quot;10009&quot;&gt;&lt;property id=&quot;20148&quot; value=&quot;5&quot;/&gt;&lt;property id=&quot;20300&quot; value=&quot;Slide 6&quot;/&gt;&lt;property id=&quot;20307&quot; value=&quot;292&quot;/&gt;&lt;/object&gt;&lt;object type=&quot;3&quot; unique_id=&quot;10010&quot;&gt;&lt;property id=&quot;20148&quot; value=&quot;5&quot;/&gt;&lt;property id=&quot;20300&quot; value=&quot;Slide 7&quot;/&gt;&lt;property id=&quot;20307&quot; value=&quot;301&quot;/&gt;&lt;/object&gt;&lt;object type=&quot;3&quot; unique_id=&quot;10011&quot;&gt;&lt;property id=&quot;20148&quot; value=&quot;5&quot;/&gt;&lt;property id=&quot;20300&quot; value=&quot;Slide 8&quot;/&gt;&lt;property id=&quot;20307&quot; value=&quot;341&quot;/&gt;&lt;/object&gt;&lt;object type=&quot;3&quot; unique_id=&quot;10012&quot;&gt;&lt;property id=&quot;20148&quot; value=&quot;5&quot;/&gt;&lt;property id=&quot;20300&quot; value=&quot;Slide 9&quot;/&gt;&lt;property id=&quot;20307&quot; value=&quot;342&quot;/&gt;&lt;/object&gt;&lt;object type=&quot;3&quot; unique_id=&quot;10013&quot;&gt;&lt;property id=&quot;20148&quot; value=&quot;5&quot;/&gt;&lt;property id=&quot;20300&quot; value=&quot;Slide 10&quot;/&gt;&lt;property id=&quot;20307&quot; value=&quot;343&quot;/&gt;&lt;/object&gt;&lt;object type=&quot;3&quot; unique_id=&quot;10014&quot;&gt;&lt;property id=&quot;20148&quot; value=&quot;5&quot;/&gt;&lt;property id=&quot;20300&quot; value=&quot;Slide 11&quot;/&gt;&lt;property id=&quot;20307&quot; value=&quot;344&quot;/&gt;&lt;/object&gt;&lt;object type=&quot;3&quot; unique_id=&quot;10015&quot;&gt;&lt;property id=&quot;20148&quot; value=&quot;5&quot;/&gt;&lt;property id=&quot;20300&quot; value=&quot;Slide 12&quot;/&gt;&lt;property id=&quot;20307&quot; value=&quot;311&quot;/&gt;&lt;/object&gt;&lt;object type=&quot;3&quot; unique_id=&quot;10016&quot;&gt;&lt;property id=&quot;20148&quot; value=&quot;5&quot;/&gt;&lt;property id=&quot;20300&quot; value=&quot;Slide 13&quot;/&gt;&lt;property id=&quot;20307&quot; value=&quot;345&quot;/&gt;&lt;/object&gt;&lt;object type=&quot;3&quot; unique_id=&quot;10017&quot;&gt;&lt;property id=&quot;20148&quot; value=&quot;5&quot;/&gt;&lt;property id=&quot;20300&quot; value=&quot;Slide 14&quot;/&gt;&lt;property id=&quot;20307&quot; value=&quot;308&quot;/&gt;&lt;/object&gt;&lt;object type=&quot;3&quot; unique_id=&quot;10018&quot;&gt;&lt;property id=&quot;20148&quot; value=&quot;5&quot;/&gt;&lt;property id=&quot;20300&quot; value=&quot;Slide 15&quot;/&gt;&lt;property id=&quot;20307&quot; value=&quot;316&quot;/&gt;&lt;/object&gt;&lt;object type=&quot;3&quot; unique_id=&quot;10019&quot;&gt;&lt;property id=&quot;20148&quot; value=&quot;5&quot;/&gt;&lt;property id=&quot;20300&quot; value=&quot;Slide 16&quot;/&gt;&lt;property id=&quot;20307&quot; value=&quot;353&quot;/&gt;&lt;/object&gt;&lt;object type=&quot;3&quot; unique_id=&quot;10020&quot;&gt;&lt;property id=&quot;20148&quot; value=&quot;5&quot;/&gt;&lt;property id=&quot;20300&quot; value=&quot;Slide 17&quot;/&gt;&lt;property id=&quot;20307&quot; value=&quot;319&quot;/&gt;&lt;/object&gt;&lt;object type=&quot;3&quot; unique_id=&quot;10021&quot;&gt;&lt;property id=&quot;20148&quot; value=&quot;5&quot;/&gt;&lt;property id=&quot;20300&quot; value=&quot;Slide 18&quot;/&gt;&lt;property id=&quot;20307&quot; value=&quot;347&quot;/&gt;&lt;/object&gt;&lt;object type=&quot;3&quot; unique_id=&quot;10022&quot;&gt;&lt;property id=&quot;20148&quot; value=&quot;5&quot;/&gt;&lt;property id=&quot;20300&quot; value=&quot;Slide 19&quot;/&gt;&lt;property id=&quot;20307&quot; value=&quot;324&quot;/&gt;&lt;/object&gt;&lt;object type=&quot;3&quot; unique_id=&quot;10023&quot;&gt;&lt;property id=&quot;20148&quot; value=&quot;5&quot;/&gt;&lt;property id=&quot;20300&quot; value=&quot;Slide 20&quot;/&gt;&lt;property id=&quot;20307&quot; value=&quot;348&quot;/&gt;&lt;/object&gt;&lt;object type=&quot;3&quot; unique_id=&quot;10024&quot;&gt;&lt;property id=&quot;20148&quot; value=&quot;5&quot;/&gt;&lt;property id=&quot;20300&quot; value=&quot;Slide 21&quot;/&gt;&lt;property id=&quot;20307&quot; value=&quot;349&quot;/&gt;&lt;/object&gt;&lt;object type=&quot;3&quot; unique_id=&quot;10025&quot;&gt;&lt;property id=&quot;20148&quot; value=&quot;5&quot;/&gt;&lt;property id=&quot;20300&quot; value=&quot;Slide 22&quot;/&gt;&lt;property id=&quot;20307&quot; value=&quot;351&quot;/&gt;&lt;/object&gt;&lt;object type=&quot;3&quot; unique_id=&quot;10026&quot;&gt;&lt;property id=&quot;20148&quot; value=&quot;5&quot;/&gt;&lt;property id=&quot;20300&quot; value=&quot;Slide 23&quot;/&gt;&lt;property id=&quot;20307&quot; value=&quot;354&quot;/&gt;&lt;/object&gt;&lt;object type=&quot;3&quot; unique_id=&quot;10027&quot;&gt;&lt;property id=&quot;20148&quot; value=&quot;5&quot;/&gt;&lt;property id=&quot;20300&quot; value=&quot;Slide 24&quot;/&gt;&lt;property id=&quot;20307&quot; value=&quot;356&quot;/&gt;&lt;/object&gt;&lt;object type=&quot;3&quot; unique_id=&quot;10028&quot;&gt;&lt;property id=&quot;20148&quot; value=&quot;5&quot;/&gt;&lt;property id=&quot;20300&quot; value=&quot;Slide 25&quot;/&gt;&lt;property id=&quot;20307&quot; value=&quot;361&quot;/&gt;&lt;/object&gt;&lt;object type=&quot;3&quot; unique_id=&quot;10029&quot;&gt;&lt;property id=&quot;20148&quot; value=&quot;5&quot;/&gt;&lt;property id=&quot;20300&quot; value=&quot;Slide 26 - &amp;quot;Dog Restraints: Standing and Lateral&amp;quot;&quot;/&gt;&lt;property id=&quot;20307&quot; value=&quot;370&quot;/&gt;&lt;/object&gt;&lt;object type=&quot;3&quot; unique_id=&quot;10030&quot;&gt;&lt;property id=&quot;20148&quot; value=&quot;5&quot;/&gt;&lt;property id=&quot;20300&quot; value=&quot;Slide 27&quot;/&gt;&lt;property id=&quot;20307&quot; value=&quot;355&quot;/&gt;&lt;/object&gt;&lt;object type=&quot;3&quot; unique_id=&quot;10031&quot;&gt;&lt;property id=&quot;20148&quot; value=&quot;5&quot;/&gt;&lt;property id=&quot;20300&quot; value=&quot;Slide 28&quot;/&gt;&lt;property id=&quot;20307&quot; value=&quot;363&quot;/&gt;&lt;/object&gt;&lt;object type=&quot;3&quot; unique_id=&quot;10032&quot;&gt;&lt;property id=&quot;20148&quot; value=&quot;5&quot;/&gt;&lt;property id=&quot;20300&quot; value=&quot;Slide 29&quot;/&gt;&lt;property id=&quot;20307&quot; value=&quot;357&quot;/&gt;&lt;/object&gt;&lt;object type=&quot;3&quot; unique_id=&quot;10033&quot;&gt;&lt;property id=&quot;20148&quot; value=&quot;5&quot;/&gt;&lt;property id=&quot;20300&quot; value=&quot;Slide 30&quot;/&gt;&lt;property id=&quot;20307&quot; value=&quot;359&quot;/&gt;&lt;/object&gt;&lt;object type=&quot;3&quot; unique_id=&quot;10034&quot;&gt;&lt;property id=&quot;20148&quot; value=&quot;5&quot;/&gt;&lt;property id=&quot;20300&quot; value=&quot;Slide 31&quot;/&gt;&lt;property id=&quot;20307&quot; value=&quot;358&quot;/&gt;&lt;/object&gt;&lt;object type=&quot;3&quot; unique_id=&quot;10035&quot;&gt;&lt;property id=&quot;20148&quot; value=&quot;5&quot;/&gt;&lt;property id=&quot;20300&quot; value=&quot;Slide 32&quot;/&gt;&lt;property id=&quot;20307&quot; value=&quot;360&quot;/&gt;&lt;/object&gt;&lt;object type=&quot;3&quot; unique_id=&quot;10036&quot;&gt;&lt;property id=&quot;20148&quot; value=&quot;5&quot;/&gt;&lt;property id=&quot;20300&quot; value=&quot;Slide 33&quot;/&gt;&lt;property id=&quot;20307&quot; value=&quot;362&quot;/&gt;&lt;/object&gt;&lt;object type=&quot;3&quot; unique_id=&quot;10037&quot;&gt;&lt;property id=&quot;20148&quot; value=&quot;5&quot;/&gt;&lt;property id=&quot;20300&quot; value=&quot;Slide 34&quot;/&gt;&lt;property id=&quot;20307&quot; value=&quot;366&quot;/&gt;&lt;/object&gt;&lt;object type=&quot;3&quot; unique_id=&quot;10038&quot;&gt;&lt;property id=&quot;20148&quot; value=&quot;5&quot;/&gt;&lt;property id=&quot;20300&quot; value=&quot;Slide 35&quot;/&gt;&lt;property id=&quot;20307&quot; value=&quot;364&quot;/&gt;&lt;/object&gt;&lt;object type=&quot;3&quot; unique_id=&quot;10039&quot;&gt;&lt;property id=&quot;20148&quot; value=&quot;5&quot;/&gt;&lt;property id=&quot;20300&quot; value=&quot;Slide 36&quot;/&gt;&lt;property id=&quot;20307&quot; value=&quot;365&quot;/&gt;&lt;/object&gt;&lt;object type=&quot;3&quot; unique_id=&quot;10040&quot;&gt;&lt;property id=&quot;20148&quot; value=&quot;5&quot;/&gt;&lt;property id=&quot;20300&quot; value=&quot;Slide 37&quot;/&gt;&lt;property id=&quot;20307&quot; value=&quot;368&quot;/&gt;&lt;/object&gt;&lt;object type=&quot;3&quot; unique_id=&quot;10041&quot;&gt;&lt;property id=&quot;20148&quot; value=&quot;5&quot;/&gt;&lt;property id=&quot;20300&quot; value=&quot;Slide 38 - &amp;quot;Exotic Animals and Other Species&amp;quot;&quot;/&gt;&lt;property id=&quot;20307&quot; value=&quot;367&quot;/&gt;&lt;/object&gt;&lt;object type=&quot;3&quot; unique_id=&quot;10042&quot;&gt;&lt;property id=&quot;20148&quot; value=&quot;5&quot;/&gt;&lt;property id=&quot;20300&quot; value=&quot;Slide 39 - &amp;quot;Caring for Injured Animals&amp;quot;&quot;/&gt;&lt;property id=&quot;20307&quot; value=&quot;369&quot;/&gt;&lt;/object&gt;&lt;object type=&quot;3&quot; unique_id=&quot;10043&quot;&gt;&lt;property id=&quot;20148&quot; value=&quot;5&quot;/&gt;&lt;property id=&quot;20300&quot; value=&quot;Slide 40&quot;/&gt;&lt;property id=&quot;20307&quot; value=&quot;263&quot;/&gt;&lt;/object&gt;&lt;object type=&quot;3&quot; unique_id=&quot;10044&quot;&gt;&lt;property id=&quot;20148&quot; value=&quot;5&quot;/&gt;&lt;property id=&quot;20300&quot; value=&quot;Slide 41&quot;/&gt;&lt;property id=&quot;20307&quot; value=&quot;332&quot;/&gt;&lt;/object&gt;&lt;object type=&quot;3&quot; unique_id=&quot;10045&quot;&gt;&lt;property id=&quot;20148&quot; value=&quot;5&quot;/&gt;&lt;property id=&quot;20300&quot; value=&quot;Slide 42&quot;/&gt;&lt;property id=&quot;20307&quot; value=&quot;350&quot;/&gt;&lt;/object&gt;&lt;/object&gt;&lt;/object&gt;&lt;/database&gt;"/>
</p:tagLst>
</file>

<file path=ppt/theme/theme1.xml><?xml version="1.0" encoding="utf-8"?>
<a:theme xmlns:a="http://schemas.openxmlformats.org/drawingml/2006/main" name="Cert_ppt_template_all but TTT">
  <a:themeElements>
    <a:clrScheme name="Cert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rt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rt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Cert_ppt_template_all but TTT.pot</Template>
  <TotalTime>25865</TotalTime>
  <Words>1378</Words>
  <Application>Microsoft Macintosh PowerPoint</Application>
  <PresentationFormat>On-screen Show (4:3)</PresentationFormat>
  <Paragraphs>292</Paragraphs>
  <Slides>34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Geneva</vt:lpstr>
      <vt:lpstr>Wingdings</vt:lpstr>
      <vt:lpstr>Times</vt:lpstr>
      <vt:lpstr>Times New Roman</vt:lpstr>
      <vt:lpstr>Cert_ppt_template_all but TTT</vt:lpstr>
      <vt:lpstr>    Reference Handout for  CERT Traffic Management</vt:lpstr>
      <vt:lpstr>Traffic Management</vt:lpstr>
      <vt:lpstr>Module Objective</vt:lpstr>
      <vt:lpstr>What Do You Think?</vt:lpstr>
      <vt:lpstr>Management vs. Control</vt:lpstr>
      <vt:lpstr>CERT Role in Traffic Management</vt:lpstr>
      <vt:lpstr>Personal Safety</vt:lpstr>
      <vt:lpstr>Personal Safety (cont’d)</vt:lpstr>
      <vt:lpstr>CERT Leaders and Scene Safety</vt:lpstr>
      <vt:lpstr>CERT Worker Attitude</vt:lpstr>
      <vt:lpstr>Behavior to Report</vt:lpstr>
      <vt:lpstr>Local Rules and SOP</vt:lpstr>
      <vt:lpstr>CERT Sizeup</vt:lpstr>
      <vt:lpstr>Traffic Hand Signals</vt:lpstr>
      <vt:lpstr>Exercise</vt:lpstr>
      <vt:lpstr>Equipment for Directing Traffic</vt:lpstr>
      <vt:lpstr>Flag Persons</vt:lpstr>
      <vt:lpstr>Using Flares and Cones</vt:lpstr>
      <vt:lpstr>Using Flares</vt:lpstr>
      <vt:lpstr>Flare and Cone Patterns</vt:lpstr>
      <vt:lpstr>Benefits and Limitations of Flares</vt:lpstr>
      <vt:lpstr>Igniting Flares</vt:lpstr>
      <vt:lpstr>Extinguishing Flares</vt:lpstr>
      <vt:lpstr>Flare Safety Tips</vt:lpstr>
      <vt:lpstr>Benefits and Limitations of Cones</vt:lpstr>
      <vt:lpstr>What Do You Think?</vt:lpstr>
      <vt:lpstr>Scene Safety at Traffic Incident</vt:lpstr>
      <vt:lpstr>Traffic Situations</vt:lpstr>
      <vt:lpstr>Straight Roads</vt:lpstr>
      <vt:lpstr>Straight Roads</vt:lpstr>
      <vt:lpstr>Curved Roads</vt:lpstr>
      <vt:lpstr>4-Way Intersection</vt:lpstr>
      <vt:lpstr>4-Way Intersection</vt:lpstr>
      <vt:lpstr>4-Way Intersection</vt:lpstr>
    </vt:vector>
  </TitlesOfParts>
  <Company>PerformTech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 Traffic and Crowd Management PPT</dc:title>
  <dc:creator>FEMA</dc:creator>
  <cp:lastModifiedBy>Ken Braly</cp:lastModifiedBy>
  <cp:revision>512</cp:revision>
  <cp:lastPrinted>2015-06-11T21:58:50Z</cp:lastPrinted>
  <dcterms:created xsi:type="dcterms:W3CDTF">2005-12-20T16:22:26Z</dcterms:created>
  <dcterms:modified xsi:type="dcterms:W3CDTF">2016-08-14T17:43:18Z</dcterms:modified>
</cp:coreProperties>
</file>