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81" r:id="rId1"/>
    <p:sldMasterId id="2147483683" r:id="rId2"/>
  </p:sldMasterIdLst>
  <p:notesMasterIdLst>
    <p:notesMasterId r:id="rId66"/>
  </p:notesMasterIdLst>
  <p:handoutMasterIdLst>
    <p:handoutMasterId r:id="rId67"/>
  </p:handoutMasterIdLst>
  <p:sldIdLst>
    <p:sldId id="328" r:id="rId3"/>
    <p:sldId id="331" r:id="rId4"/>
    <p:sldId id="262" r:id="rId5"/>
    <p:sldId id="327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292" r:id="rId17"/>
    <p:sldId id="268" r:id="rId18"/>
    <p:sldId id="267" r:id="rId19"/>
    <p:sldId id="363" r:id="rId20"/>
    <p:sldId id="343" r:id="rId21"/>
    <p:sldId id="344" r:id="rId22"/>
    <p:sldId id="345" r:id="rId23"/>
    <p:sldId id="346" r:id="rId24"/>
    <p:sldId id="348" r:id="rId25"/>
    <p:sldId id="349" r:id="rId26"/>
    <p:sldId id="353" r:id="rId27"/>
    <p:sldId id="354" r:id="rId28"/>
    <p:sldId id="350" r:id="rId29"/>
    <p:sldId id="351" r:id="rId30"/>
    <p:sldId id="355" r:id="rId31"/>
    <p:sldId id="352" r:id="rId32"/>
    <p:sldId id="356" r:id="rId33"/>
    <p:sldId id="308" r:id="rId34"/>
    <p:sldId id="309" r:id="rId35"/>
    <p:sldId id="297" r:id="rId36"/>
    <p:sldId id="311" r:id="rId37"/>
    <p:sldId id="312" r:id="rId38"/>
    <p:sldId id="313" r:id="rId39"/>
    <p:sldId id="259" r:id="rId40"/>
    <p:sldId id="358" r:id="rId41"/>
    <p:sldId id="330" r:id="rId42"/>
    <p:sldId id="319" r:id="rId43"/>
    <p:sldId id="320" r:id="rId44"/>
    <p:sldId id="317" r:id="rId45"/>
    <p:sldId id="357" r:id="rId46"/>
    <p:sldId id="279" r:id="rId47"/>
    <p:sldId id="318" r:id="rId48"/>
    <p:sldId id="359" r:id="rId49"/>
    <p:sldId id="360" r:id="rId50"/>
    <p:sldId id="362" r:id="rId51"/>
    <p:sldId id="361" r:id="rId52"/>
    <p:sldId id="296" r:id="rId53"/>
    <p:sldId id="321" r:id="rId54"/>
    <p:sldId id="322" r:id="rId55"/>
    <p:sldId id="283" r:id="rId56"/>
    <p:sldId id="282" r:id="rId57"/>
    <p:sldId id="324" r:id="rId58"/>
    <p:sldId id="293" r:id="rId59"/>
    <p:sldId id="263" r:id="rId60"/>
    <p:sldId id="329" r:id="rId61"/>
    <p:sldId id="325" r:id="rId62"/>
    <p:sldId id="326" r:id="rId63"/>
    <p:sldId id="289" r:id="rId64"/>
    <p:sldId id="29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Genev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Genev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Genev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Genev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Genev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Genev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Genev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Genev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863D"/>
    <a:srgbClr val="336699"/>
    <a:srgbClr val="CFCFCF"/>
    <a:srgbClr val="333333"/>
    <a:srgbClr val="CCCCCC"/>
    <a:srgbClr val="002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-38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D4EB964-99FE-45F9-AC2E-5E927A424A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8517E20-5283-41ED-AE34-86032BC6786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EA52999-0358-4755-A664-FC4E1C7B36C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7D16ED6-CCEB-4029-B058-D4A0DF4C6C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25C6983-8E93-43A0-8F8E-610ECF682B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C8E5806-2187-4E3B-9E5E-364175B63E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755958B-F6AF-412F-A0E3-BB1190B466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FD9E9D43-3316-48D3-A651-5A687275AE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3891A07-7DF4-48CB-B970-FBB2E7ACB4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6540CDEE-8138-43A3-B973-AE3721886F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9AA57605-F076-4252-976B-C313FB62EC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6430BCA-0469-4BC4-9537-7D22BF104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EE60E2C-3502-4B56-8320-EBC75D4601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942B250-A5E7-42E7-9868-FA4AE889E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21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05A296-5E99-4B7F-9D33-8EC52D7244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6F2F0A5-1C4F-4C6B-AA07-C4DDB0FDCBCC}" type="slidenum">
              <a:rPr lang="en-US" altLang="en-US" sz="1200"/>
              <a:pPr algn="r"/>
              <a:t>10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D283C-76F3-44B1-BFD1-5512C8983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F01D1E0-744C-41CC-86F2-0D0028C9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803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05A296-5E99-4B7F-9D33-8EC52D7244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6F2F0A5-1C4F-4C6B-AA07-C4DDB0FDCBCC}" type="slidenum">
              <a:rPr lang="en-US" altLang="en-US" sz="1200"/>
              <a:pPr algn="r"/>
              <a:t>11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D283C-76F3-44B1-BFD1-5512C8983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F01D1E0-744C-41CC-86F2-0D0028C9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344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05A296-5E99-4B7F-9D33-8EC52D7244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6F2F0A5-1C4F-4C6B-AA07-C4DDB0FDCBCC}" type="slidenum">
              <a:rPr lang="en-US" altLang="en-US" sz="1200"/>
              <a:pPr algn="r"/>
              <a:t>12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D283C-76F3-44B1-BFD1-5512C8983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F01D1E0-744C-41CC-86F2-0D0028C9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545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05A296-5E99-4B7F-9D33-8EC52D7244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6F2F0A5-1C4F-4C6B-AA07-C4DDB0FDCBCC}" type="slidenum">
              <a:rPr lang="en-US" altLang="en-US" sz="1200"/>
              <a:pPr algn="r"/>
              <a:t>13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D283C-76F3-44B1-BFD1-5512C8983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F01D1E0-744C-41CC-86F2-0D0028C9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688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3FB1C6ED-0624-464A-A072-F8A16BEF7B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587FC63D-4FEB-4D94-8D44-E3B194F27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5EA1C1EA-34B9-4D1E-B103-0D0194B95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FF89DC42-13AE-4A2F-978E-24CB0AEC7E36}" type="slidenum">
              <a:rPr lang="en-US" altLang="en-US" sz="1200"/>
              <a:pPr algn="r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C8061058-270F-4AB1-B475-EEAB35A98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E5CBD7BD-E68D-4E5F-B1DA-408D4C520BEA}" type="slidenum">
              <a:rPr lang="en-US" altLang="en-US" sz="1200"/>
              <a:pPr algn="r"/>
              <a:t>15</a:t>
            </a:fld>
            <a:endParaRPr lang="en-US" altLang="en-US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B50EBA-AB84-48E5-9C28-265410FF8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1A29AC0-7183-4897-B8FB-2E72988A0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16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9DA7310-F043-4CEF-9C2A-D8F44626C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83F1E2B-B18B-4689-BDB1-132193D64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602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18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5750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19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61590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48D5A7D-0C63-4F86-A6B2-6644FF000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5132981-D393-459E-8478-8678B2086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609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20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490953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21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2219283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22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2359945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23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1972592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24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9820237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25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1283168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26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462056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3701179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28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26947953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29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301245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49CB181-0F0A-4A34-B7CB-E07594FAE2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0796B063-A403-42BC-AC10-BB90D25B6C69}" type="slidenum">
              <a:rPr lang="en-US" altLang="en-US" sz="1200"/>
              <a:pPr algn="r"/>
              <a:t>2</a:t>
            </a:fld>
            <a:endParaRPr lang="en-US" altLang="en-US" sz="12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11331F0-F4D4-407A-A96C-2A70F74557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611407C0-C67C-4B78-8078-DF6D9C899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3B101A00-CB34-4C54-B392-65824E299B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B592465-648A-4771-86DC-C8C1ED8FE6EC}" type="slidenum">
              <a:rPr lang="en-US" altLang="en-US" sz="1200"/>
              <a:pPr algn="r"/>
              <a:t>30</a:t>
            </a:fld>
            <a:endParaRPr lang="en-US" altLang="en-US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381BF8F-8390-4BAC-872D-484AEE4BEA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F2CB213-3A52-446A-ADAD-9C962FAAA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NOTE: get updated map from website for each class.</a:t>
            </a:r>
          </a:p>
        </p:txBody>
      </p:sp>
    </p:spTree>
    <p:extLst>
      <p:ext uri="{BB962C8B-B14F-4D97-AF65-F5344CB8AC3E}">
        <p14:creationId xmlns:p14="http://schemas.microsoft.com/office/powerpoint/2010/main" val="2951781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923EF4EA-713D-41A5-BDB7-A37D8BB607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04B56F28-0FEA-4F61-89D6-F0FEC18C4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881FC21-D8F8-474A-B20E-C149C7EDD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75EFAF21-9018-4A5F-B826-671E70579605}" type="slidenum">
              <a:rPr lang="en-US" altLang="en-US" sz="1200"/>
              <a:pPr algn="r"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C0B8F22C-92E3-4DE4-9BCF-A023BEF713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7B8C9F2-9C0F-4F78-9755-5BF5D2631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DAF82D68-0E77-4AC6-A6A1-2DD7BC6D6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ECB0C807-43BA-491C-8A31-E3702B176078}" type="slidenum">
              <a:rPr lang="en-US" altLang="en-US" sz="1200"/>
              <a:pPr algn="r"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D3B78F9-9DB3-41F9-9A30-DF938F29E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76D5C12-31EE-4F40-B224-0C202E87B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DFFF92AC-B2D7-47EA-863B-AB09AFA64D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864A3F99-6AAF-49D0-92B1-AC076EC21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BFCBE316-2F1D-430E-99FE-EBE357FAA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D3C7AEF4-791B-4ABC-AF12-0A9291BFC096}" type="slidenum">
              <a:rPr lang="en-US" altLang="en-US" sz="1200"/>
              <a:pPr algn="r"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F5A35959-25E3-41EC-B749-05CB9520AC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5973A88-BA71-41F2-825C-6BF519374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9178F6E1-454E-4ABF-9E57-249AF8858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DC3114F0-67BE-4E97-9826-3CBF4BD2B215}" type="slidenum">
              <a:rPr lang="en-US" altLang="en-US" sz="1200"/>
              <a:pPr algn="r"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5ECCB193-F34A-4FAA-B7F4-6D5EE4265F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6D3AA78E-687F-4C5A-AA92-986ABD6D8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VOAD = Voluntary Organizations Active in Disaster (county, state, national)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D7235941-DE1D-4927-B063-E5DCC0D805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0B098DDE-A5B8-4613-836D-923DCAC04525}" type="slidenum">
              <a:rPr lang="en-US" altLang="en-US" sz="1200"/>
              <a:pPr algn="r"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9AEC50DC-A086-42BD-8C97-6B85EA94C6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DD2318A9-6B89-4959-A54D-488D5B658335}" type="slidenum">
              <a:rPr lang="en-US" altLang="en-US" sz="1200"/>
              <a:pPr algn="r"/>
              <a:t>37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56B45BFE-2F67-4025-8A18-2F6B476005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805F1476-F613-4457-A840-B9F10DDAD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30BCA-0469-4BC4-9537-7D22BF104980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484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E4B8DF0C-0BB7-495C-9C3D-7AC3BB5D2D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ACD58AD1-C157-43F2-8A62-8582881D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CF128740-A5AA-42DF-AE1E-DF82871BE9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9284E16-4CB1-4C89-B29A-E76274B04916}" type="slidenum">
              <a:rPr lang="en-US" altLang="en-US" sz="1200"/>
              <a:pPr algn="r"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05A296-5E99-4B7F-9D33-8EC52D7244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6F2F0A5-1C4F-4C6B-AA07-C4DDB0FDCBCC}" type="slidenum">
              <a:rPr lang="en-US" altLang="en-US" sz="1200"/>
              <a:pPr algn="r"/>
              <a:t>4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D283C-76F3-44B1-BFD1-5512C8983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F01D1E0-744C-41CC-86F2-0D0028C9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529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72F9A0AC-C8EA-47FE-B904-DDF6B4ED08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3B113823-F417-43E5-AF11-621E75147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0D0C9E5B-CFA5-44BE-8165-A567F4C84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CE2E4497-9BE6-4437-9AF6-5B0D03BCD2FE}" type="slidenum">
              <a:rPr lang="en-US" altLang="en-US" sz="1200"/>
              <a:pPr algn="r"/>
              <a:t>41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67AF0B06-68F0-4559-AA37-8987745CE7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E0D5C16-B31B-49CC-83A6-3C1CD20D2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BB20C96-CD18-4943-AEF1-0619B11D3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D48DAD5A-CC0F-4937-9D19-EA73D71F0A9C}" type="slidenum">
              <a:rPr lang="en-US" altLang="en-US" sz="1200"/>
              <a:pPr algn="r"/>
              <a:t>42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67AF0B06-68F0-4559-AA37-8987745CE7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6E0D5C16-B31B-49CC-83A6-3C1CD20D2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BB20C96-CD18-4943-AEF1-0619B11D33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D48DAD5A-CC0F-4937-9D19-EA73D71F0A9C}" type="slidenum">
              <a:rPr lang="en-US" altLang="en-US" sz="1200"/>
              <a:pPr algn="r"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77726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A3E101D-29BE-4593-9579-2A6C6EA426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8D41C8B4-971F-47A6-944A-A92D116988DF}" type="slidenum">
              <a:rPr lang="en-US" altLang="en-US" sz="1200"/>
              <a:pPr algn="r"/>
              <a:t>44</a:t>
            </a:fld>
            <a:endParaRPr lang="en-US" altLang="en-US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4D582D0C-8D04-482B-A07A-E4AD001848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1F58AB1D-4639-4AA4-8573-3C215FE57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9F76F2C-B250-45A9-BDE8-F2A2A408CD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B3F962DE-8FF0-4C3A-BFE5-38E618744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0CE4AA8-AE82-4AF6-81FF-BB3846B8D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D2AC15C-A4EB-4B1F-8A1A-C5070FECAA91}" type="slidenum">
              <a:rPr lang="en-US" altLang="en-US" sz="1200"/>
              <a:pPr algn="r"/>
              <a:t>45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9F76F2C-B250-45A9-BDE8-F2A2A408CD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B3F962DE-8FF0-4C3A-BFE5-38E618744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0CE4AA8-AE82-4AF6-81FF-BB3846B8D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D2AC15C-A4EB-4B1F-8A1A-C5070FECAA91}" type="slidenum">
              <a:rPr lang="en-US" altLang="en-US" sz="1200"/>
              <a:pPr algn="r"/>
              <a:t>46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485799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9F76F2C-B250-45A9-BDE8-F2A2A408CD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B3F962DE-8FF0-4C3A-BFE5-38E618744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0CE4AA8-AE82-4AF6-81FF-BB3846B8D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D2AC15C-A4EB-4B1F-8A1A-C5070FECAA91}" type="slidenum">
              <a:rPr lang="en-US" altLang="en-US" sz="1200"/>
              <a:pPr algn="r"/>
              <a:t>47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409065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9F76F2C-B250-45A9-BDE8-F2A2A408CD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B3F962DE-8FF0-4C3A-BFE5-38E618744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0CE4AA8-AE82-4AF6-81FF-BB3846B8D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D2AC15C-A4EB-4B1F-8A1A-C5070FECAA91}" type="slidenum">
              <a:rPr lang="en-US" altLang="en-US" sz="1200"/>
              <a:pPr algn="r"/>
              <a:t>48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29002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29F76F2C-B250-45A9-BDE8-F2A2A408CD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B3F962DE-8FF0-4C3A-BFE5-38E618744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30CE4AA8-AE82-4AF6-81FF-BB3846B8D8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D2AC15C-A4EB-4B1F-8A1A-C5070FECAA91}" type="slidenum">
              <a:rPr lang="en-US" altLang="en-US" sz="1200"/>
              <a:pPr algn="r"/>
              <a:t>49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43142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FD94926-8F8C-4E61-B53A-E524B09E2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09145F90-1FAA-42E2-B079-F35FB5F3B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05A296-5E99-4B7F-9D33-8EC52D7244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6F2F0A5-1C4F-4C6B-AA07-C4DDB0FDCBCC}" type="slidenum">
              <a:rPr lang="en-US" altLang="en-US" sz="1200"/>
              <a:pPr algn="r"/>
              <a:t>5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D283C-76F3-44B1-BFD1-5512C8983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F01D1E0-744C-41CC-86F2-0D0028C9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4998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391326B6-0522-41FA-8AA0-07A4347D453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568D6C27-6FA4-4994-A013-2AE693F1D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DE4B2D3C-C55E-4F12-8806-B635F8E6CC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B9660E9B-265A-4672-AD89-2C9661BEE28F}" type="slidenum">
              <a:rPr lang="en-US" altLang="en-US" sz="1200"/>
              <a:pPr algn="r"/>
              <a:t>51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01C61A57-1D37-4C0E-BA40-6A506F4F6B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11BE02DD-BFDC-41D3-A473-7BA00560A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FEE23B8B-225D-40BF-B1CF-8A4A45BCB9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EED0A111-08BE-401B-942C-BFAFA6754AC8}" type="slidenum">
              <a:rPr lang="en-US" altLang="en-US" sz="1200"/>
              <a:pPr algn="r"/>
              <a:t>52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66E116E-1656-421A-9A07-6BD1EAB621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40290919-FE21-4F33-963F-58CAB49CA6EF}" type="slidenum">
              <a:rPr lang="en-US" altLang="en-US" sz="1200"/>
              <a:pPr algn="r"/>
              <a:t>53</a:t>
            </a:fld>
            <a:endParaRPr lang="en-US" altLang="en-US" sz="12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E4B39A43-FF09-4FD5-A8AA-83BD33A382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D46C0C6E-8BF4-4BAD-BDF0-87B102ED3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1A1F1268-4B29-401C-BCC3-6C5FB45771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7EFB1F5E-B1D8-41C4-9253-C84AD3CA6095}" type="slidenum">
              <a:rPr lang="en-US" altLang="en-US" sz="1200"/>
              <a:pPr algn="r"/>
              <a:t>54</a:t>
            </a:fld>
            <a:endParaRPr lang="en-US" altLang="en-US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FE794A5A-9D47-4D5E-905D-FD6322DC0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F2BCE46-8588-4F16-880A-2D9179FC7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72BC2FEC-E593-4616-9DF3-437E1A5E58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354B1016-E8BA-4C9A-A409-8A0DA618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1D6AC0A7-3AA3-4FD9-ACDF-0285394F45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B030A2D4-4C09-4B08-9A05-D86A0F4CB30C}" type="slidenum">
              <a:rPr lang="en-US" altLang="en-US" sz="1200"/>
              <a:pPr algn="r"/>
              <a:t>55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9420EE62-FE2B-4435-ADC0-343441499B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5B061E27-5DC3-41A6-9208-8A424C9E3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540D075B-68C9-42D4-A0DC-06D5EE305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5619380F-0ADF-4FFE-9D12-982AFD3993A7}" type="slidenum">
              <a:rPr lang="en-US" altLang="en-US" sz="1200"/>
              <a:pPr algn="r"/>
              <a:t>56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570CD44-D07A-4F90-BCF1-662FE8640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85EB75A2-72F2-4C67-8192-74D6646A5F4D}" type="slidenum">
              <a:rPr lang="en-US" altLang="en-US" sz="1200"/>
              <a:pPr algn="r"/>
              <a:t>57</a:t>
            </a:fld>
            <a:endParaRPr lang="en-US" altLang="en-US" sz="12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FCB697A2-BDC9-424D-B5B1-14FAEAB9E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979F373-73E6-47DB-9B42-6B45F7C99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8BE1C2E6-D529-4A9F-86E9-E3A83F6C75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58489D2A-DBC8-43F0-A414-50E4C2B62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PM pg 1-34</a:t>
            </a:r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0BB09CB0-7592-4AA3-BB5A-0773E24A6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6D4156-72D9-40FF-85ED-8CBD27B45B08}" type="slidenum">
              <a:rPr lang="en-US" altLang="en-US" sz="1200" smtClean="0">
                <a:latin typeface="Times New Roman" panose="02020603050405020304" pitchFamily="18" charset="0"/>
              </a:rPr>
              <a:pPr/>
              <a:t>58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569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2910C647-B380-41EE-8934-9FA9E5A42E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66A9F81A-65DB-40A5-95EE-46607843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>
            <a:extLst>
              <a:ext uri="{FF2B5EF4-FFF2-40B4-BE49-F238E27FC236}">
                <a16:creationId xmlns:a16="http://schemas.microsoft.com/office/drawing/2014/main" id="{287A2B8D-34B0-4FB6-B0AC-0034A5F761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BDA8FED2-49B3-4304-B234-F323FEF3372B}" type="slidenum">
              <a:rPr lang="en-US" altLang="en-US" sz="1200"/>
              <a:pPr algn="r"/>
              <a:t>59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517B9A96-2433-464E-A59C-0F009C5C3D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2939994F-8088-4C3F-8FE5-AFB5DD188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7536729F-96D3-41A2-AF31-6656C9575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ACA6A6C9-0507-40A5-BAE4-A92C73E14E15}" type="slidenum">
              <a:rPr lang="en-US" altLang="en-US" sz="1200"/>
              <a:pPr algn="r"/>
              <a:t>60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05A296-5E99-4B7F-9D33-8EC52D7244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6F2F0A5-1C4F-4C6B-AA07-C4DDB0FDCBCC}" type="slidenum">
              <a:rPr lang="en-US" altLang="en-US" sz="1200"/>
              <a:pPr algn="r"/>
              <a:t>6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D283C-76F3-44B1-BFD1-5512C8983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F01D1E0-744C-41CC-86F2-0D0028C9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6818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2B3BF94C-D651-4070-A7F7-F8D5A05F2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7AC05F7B-8491-4F21-B765-82ECBFE91D63}" type="slidenum">
              <a:rPr lang="en-US" altLang="en-US" sz="1200"/>
              <a:pPr algn="r"/>
              <a:t>61</a:t>
            </a:fld>
            <a:endParaRPr lang="en-US" altLang="en-US" sz="12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D57E0844-2836-471B-ACD0-6770189AA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8BC99455-6CB9-49E7-83F7-65D6358A2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6814454F-3CCD-4305-91A5-2F949948E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8C3B950F-D5ED-4AB0-A3E3-A94524F4C7BF}" type="slidenum">
              <a:rPr lang="en-US" altLang="en-US" sz="1200"/>
              <a:pPr algn="r"/>
              <a:t>62</a:t>
            </a:fld>
            <a:endParaRPr lang="en-US" altLang="en-US" sz="12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39BCA4A9-339A-4A51-83B4-87936B87B0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67A5BABB-0BFA-4F4A-84A6-4FF6CDA872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Manual pg 1-62 Item #3 says to bring leather gloves for “next” unit, but Unit 2 delayed in sequence to last meeting.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05A296-5E99-4B7F-9D33-8EC52D7244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6F2F0A5-1C4F-4C6B-AA07-C4DDB0FDCBCC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D283C-76F3-44B1-BFD1-5512C8983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F01D1E0-744C-41CC-86F2-0D0028C9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05A296-5E99-4B7F-9D33-8EC52D7244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6F2F0A5-1C4F-4C6B-AA07-C4DDB0FDCBCC}" type="slidenum">
              <a:rPr lang="en-US" altLang="en-US" sz="1200"/>
              <a:pPr algn="r"/>
              <a:t>8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D283C-76F3-44B1-BFD1-5512C8983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F01D1E0-744C-41CC-86F2-0D0028C9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67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A505A296-5E99-4B7F-9D33-8EC52D7244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fld id="{96F2F0A5-1C4F-4C6B-AA07-C4DDB0FDCBCC}" type="slidenum">
              <a:rPr lang="en-US" altLang="en-US" sz="1200"/>
              <a:pPr algn="r"/>
              <a:t>9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CDCD283C-76F3-44B1-BFD1-5512C8983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F01D1E0-744C-41CC-86F2-0D0028C9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70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ertlogo">
            <a:extLst>
              <a:ext uri="{FF2B5EF4-FFF2-40B4-BE49-F238E27FC236}">
                <a16:creationId xmlns:a16="http://schemas.microsoft.com/office/drawing/2014/main" id="{FE86E791-9103-41AD-A162-76A8D3E0F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17463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itiCorpLogo">
            <a:extLst>
              <a:ext uri="{FF2B5EF4-FFF2-40B4-BE49-F238E27FC236}">
                <a16:creationId xmlns:a16="http://schemas.microsoft.com/office/drawing/2014/main" id="{262E1344-34B5-4FF1-B78F-30B2CDF44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103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C69171AF-212E-42E8-8FB8-059DBC83FF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4343400"/>
            <a:ext cx="279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l"/>
            <a:r>
              <a:rPr lang="en-US" altLang="en-US" sz="2200">
                <a:solidFill>
                  <a:schemeClr val="bg1"/>
                </a:solidFill>
                <a:latin typeface="Franklin Gothic Book" panose="020B0604020202020204" pitchFamily="34" charset="0"/>
              </a:rPr>
              <a:t>CERT Basic Training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3FBC63CC-B615-4246-8C60-D33781A057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47244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l"/>
            <a:r>
              <a:rPr lang="en-US" altLang="en-US" sz="1800" i="1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1382713"/>
            <a:ext cx="8543925" cy="1055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27538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219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4920E2-4B4A-4B4E-947A-8F2EC5CF54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EF1F13-08F9-4B4C-AC8E-F59F258AA6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033B5825-C25F-4DC9-AAB9-0D0EACC535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18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7CBC24-42BF-4CCB-B5F0-40A63FAA01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60CF82E-D235-4319-8777-316A308800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A056E62B-11F7-4FAD-A16D-E80E00300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553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fema_logo_small.png">
            <a:extLst>
              <a:ext uri="{FF2B5EF4-FFF2-40B4-BE49-F238E27FC236}">
                <a16:creationId xmlns:a16="http://schemas.microsoft.com/office/drawing/2014/main" id="{261E3CCB-F465-46F0-8033-92076DAFF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173788"/>
            <a:ext cx="1660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1382713"/>
            <a:ext cx="8543925" cy="10556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7715" y="4369481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4EE848F1-504C-40F5-90E6-3C03C4D8B6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52" y="6091588"/>
            <a:ext cx="1166648" cy="76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445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290" y="304800"/>
            <a:ext cx="717331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A84EEB-AAC5-4780-B835-32B8409E91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652388" y="6245225"/>
            <a:ext cx="34829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</a:t>
            </a:r>
          </a:p>
          <a:p>
            <a:pPr>
              <a:defRPr/>
            </a:pPr>
            <a:r>
              <a:rPr lang="en-US"/>
              <a:t>Unit 1: Disaster Preparedness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16757D97-9E33-4420-AD08-05D207C548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386513" y="6245225"/>
            <a:ext cx="623887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1-</a:t>
            </a:r>
            <a:fld id="{885F18E5-DC00-43D6-BF5D-77BDCBE05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14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73FBC7-DA3B-410E-A726-DFBEAC105A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83BC4B6-A3B8-4786-9280-0AC0BE9BAD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B8CACC4A-E2C8-404C-8639-9704127A3D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43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91CB3A-35A1-4756-A1CD-FD14F5FE25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514600" y="6245225"/>
            <a:ext cx="40751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</a:t>
            </a:r>
          </a:p>
          <a:p>
            <a:pPr>
              <a:defRPr/>
            </a:pPr>
            <a:r>
              <a:rPr lang="en-US"/>
              <a:t>Unit 1: Disaster Preparedness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0B75D2B-0034-4CAD-85E2-A5BEFD14A3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19888" y="6245225"/>
            <a:ext cx="97631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1-</a:t>
            </a:r>
            <a:fld id="{059E818C-2D6B-4C83-BD3C-14D4DD013A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3967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F3C29-61DA-484D-B6FD-FB186637FB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A65371-F023-456D-A20A-A79EF2B194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C0EC8594-6E45-4031-A2CD-921992594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178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225E3B2-251C-43F4-A4F6-C146B29684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29E7299-140C-49AA-901D-067E36F9AC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FA535770-D398-48EF-AD18-A2BE7F195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988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E023F42-A26A-43FB-8FDE-B82C0F9E8A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D8AE348-0A94-4781-9386-F1815E0533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F44B2FE8-7C6B-4F80-86B2-10A30CA5A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269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B7727C1-FEBB-4761-ADE1-8AB9AE58A7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CC3CB6-5340-44EC-AABE-70EBF767D7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E2099F0E-9F9A-4054-80E7-610C077ED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26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817285E-D31D-4CA7-8E3A-3DD6F2972D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09DDC8-B1DD-4AA2-B8B4-0994B528133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0F9481E1-2113-4E0A-A5CD-6F88421D9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28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D8E61D-4946-4410-B32C-1558AD1728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D1C4076-A9BE-47DC-81AE-E0D9D51CDB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0B660352-2DF3-4D65-9D8D-A16E10F62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46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D20F4A-1FCA-4FC2-8985-A2D9F2DBF1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99F5B2B-FEAA-43B5-ADDE-3E64EF3009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9F3EF95F-62A9-4B5A-A73C-39078153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650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2098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04800"/>
            <a:ext cx="64770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2761C-2AE3-4D06-817A-CDBDAB083C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C56A171-31D6-4812-AFEA-424E6D6767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2FF999D8-04DE-4349-8A4F-FA0C15E07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39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62FF41-7774-4ABE-B401-35965C4AE0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43C05F3-125E-4FD1-8016-50E23C4A53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A46BFFFC-8101-4D3D-BBEA-E0C483A43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730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7789443-EC1E-4935-B279-ADE0F7EFE53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DDCE687-43D3-4C1C-A955-D696F633F1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DE012C7D-2B74-49DB-B8E0-A9487959D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09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864F8-0EB5-436F-BC3E-2F1AAB8287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022FFC-CD31-4E77-A648-A71CCDA34B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03A38B61-4D8C-4C32-83E7-58FA3C4A26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74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91DEA8F-0E4E-476F-A100-C7BB38B137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96C489A-EDF5-4C9F-80CA-8910DA552F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2D0EE56D-318C-4543-84E6-AC696565D1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74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3051634-A372-4CA5-A260-4C3F698CF2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BC5865A-4749-41D3-8D3D-F04DDFFD1A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A420D5F7-1C2A-4BE4-B99E-DF23CB30A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3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9C5F02-DEE4-47ED-8049-5555E21083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2315995-6E74-4C0F-9DF1-B60265DB37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4B596CD2-ADD7-4545-AFC0-67E69114F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57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B2EC74-7E24-4AFE-919E-1E4715024F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E7CFAAF-3BE0-4F78-9C83-8440C0CE6B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1-</a:t>
            </a:r>
            <a:fld id="{A367E476-149B-4EB2-B623-860CA50369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60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43C246-F0BF-4338-9C32-84318BF59C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C768C-10BA-4759-8F93-76A82D4C5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8" name="Picture 4" descr="certlogo">
            <a:extLst>
              <a:ext uri="{FF2B5EF4-FFF2-40B4-BE49-F238E27FC236}">
                <a16:creationId xmlns:a16="http://schemas.microsoft.com/office/drawing/2014/main" id="{9DAB6A08-756F-43E1-9CFA-8D429CAA8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6156325"/>
            <a:ext cx="1238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itiCorpLogo">
            <a:extLst>
              <a:ext uri="{FF2B5EF4-FFF2-40B4-BE49-F238E27FC236}">
                <a16:creationId xmlns:a16="http://schemas.microsoft.com/office/drawing/2014/main" id="{CFCF7ACF-4F99-4378-B352-8211DAD0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6210300"/>
            <a:ext cx="2047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0" name="Rectangle 6">
            <a:extLst>
              <a:ext uri="{FF2B5EF4-FFF2-40B4-BE49-F238E27FC236}">
                <a16:creationId xmlns:a16="http://schemas.microsoft.com/office/drawing/2014/main" id="{B1B601FB-8483-48DE-9586-829EDB3017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123911" name="Rectangle 7">
            <a:extLst>
              <a:ext uri="{FF2B5EF4-FFF2-40B4-BE49-F238E27FC236}">
                <a16:creationId xmlns:a16="http://schemas.microsoft.com/office/drawing/2014/main" id="{84F7F142-811E-4941-BA22-075909370B0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2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1-</a:t>
            </a:r>
            <a:fld id="{65EA9925-C1D7-4171-B52F-6613C1630C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2" name="Text Box 8">
            <a:extLst>
              <a:ext uri="{FF2B5EF4-FFF2-40B4-BE49-F238E27FC236}">
                <a16:creationId xmlns:a16="http://schemas.microsoft.com/office/drawing/2014/main" id="{E61F67DA-F119-4F34-B12B-A0F8B18F68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8288" y="3519488"/>
            <a:ext cx="8924925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l"/>
            <a:r>
              <a:rPr lang="en-US" altLang="en-US" sz="5800">
                <a:solidFill>
                  <a:schemeClr val="bg1"/>
                </a:solidFill>
              </a:rPr>
              <a:t>Unit 1: Disaster Preparedness</a:t>
            </a: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1B1F64EC-832E-4114-9240-9C584F0F95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4343400"/>
            <a:ext cx="2794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l"/>
            <a:r>
              <a:rPr lang="en-US" altLang="en-US" sz="2200">
                <a:solidFill>
                  <a:schemeClr val="bg1"/>
                </a:solidFill>
                <a:latin typeface="Franklin Gothic Book" panose="020B0604020202020204" pitchFamily="34" charset="0"/>
              </a:rPr>
              <a:t>CERT Basic Training</a:t>
            </a: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6F2D7D2C-C1A9-4C99-A117-F8E95C425B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4800" y="472440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l"/>
            <a:r>
              <a:rPr lang="en-US" altLang="en-US" sz="1800" i="1">
                <a:solidFill>
                  <a:schemeClr val="bg1"/>
                </a:solidFill>
              </a:rPr>
              <a:t>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v"/>
        <a:defRPr sz="16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B07918A-4F9E-4F05-AA81-C72F7760DC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A31E1F6-0BFC-40C8-9B3B-96E4496D0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04800"/>
            <a:ext cx="88392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1078" name="Rectangle 6">
            <a:extLst>
              <a:ext uri="{FF2B5EF4-FFF2-40B4-BE49-F238E27FC236}">
                <a16:creationId xmlns:a16="http://schemas.microsoft.com/office/drawing/2014/main" id="{2FDE6D9B-E6C0-4BD8-BE54-B8F384A28B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CERT Basic Training Unit 1: Disaster Preparedness</a:t>
            </a:r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B44C8906-65DB-451C-B443-E3A4F05202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99538" y="6245225"/>
            <a:ext cx="1479331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1-</a:t>
            </a:r>
            <a:fld id="{D189C9DE-283D-40AA-80F7-2E8B7D07D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10" descr="fema_logo_small.png">
            <a:extLst>
              <a:ext uri="{FF2B5EF4-FFF2-40B4-BE49-F238E27FC236}">
                <a16:creationId xmlns:a16="http://schemas.microsoft.com/office/drawing/2014/main" id="{CD5CF759-4259-44E0-BE0F-F2466623780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146800"/>
            <a:ext cx="177006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09F2E515-1E97-428B-84B7-8A2481AD027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72" y="6094886"/>
            <a:ext cx="1145628" cy="7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39" r:id="rId3"/>
    <p:sldLayoutId id="2147484050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Geneva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Arial" panose="020B0604020202020204" pitchFamily="34" charset="0"/>
        <a:buChar char="●"/>
        <a:defRPr sz="3200">
          <a:solidFill>
            <a:srgbClr val="006600"/>
          </a:solidFill>
          <a:latin typeface="+mn-lt"/>
          <a:ea typeface="Geneva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800">
          <a:solidFill>
            <a:srgbClr val="006600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v"/>
        <a:defRPr sz="2400">
          <a:solidFill>
            <a:srgbClr val="006600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§"/>
        <a:defRPr sz="2000">
          <a:solidFill>
            <a:srgbClr val="006600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anose="05000000000000000000" pitchFamily="2" charset="2"/>
        <a:buChar char="v"/>
        <a:defRPr sz="1600">
          <a:solidFill>
            <a:srgbClr val="006600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v"/>
        <a:defRPr sz="1600">
          <a:solidFill>
            <a:srgbClr val="0066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hyperlink" Target="http://www.google.com/url?sa=i&amp;rct=j&amp;q=&amp;esrc=s&amp;source=images&amp;cd=&amp;cad=rja&amp;uact=8&amp;ved=0ahUKEwjPxO6x1q_VAhXCi1QKHbHuChkQjRwIBw&amp;url=http://www.timesheraldonline.com/article/NH/20170208/NEWS/170209816&amp;psig=AFQjCNEZ75cNxpirGuUkkjSQ5Novf2Y-Fg&amp;ust=150145822656586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p9ZqXgbXVAhXnyVQKHRkoC3wQjRwIBw&amp;url=http://www.santacruzsentinel.com/article/NE/20170525/NEWS/170529780&amp;psig=AFQjCNGUAxqVdnzRAW14r2UCCrjiXIIaMA&amp;ust=150164155350821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VlomygLnVAhVirlQKHYdQAbQQjRwIBw&amp;url=http://sanfrancisco.cbslocal.com/top-lists/how-to-create-an-emergency-evacuation-plan/&amp;psig=AFQjCNH1oqcRrv-v0sfvsQRJ_IVv8jnJ7g&amp;ust=150177885870619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jpg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2.png"/><Relationship Id="rId4" Type="http://schemas.openxmlformats.org/officeDocument/2006/relationships/image" Target="../media/image81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0.jpeg"/><Relationship Id="rId4" Type="http://schemas.openxmlformats.org/officeDocument/2006/relationships/hyperlink" Target="http://www.google.com/url?sa=i&amp;rct=j&amp;q=&amp;esrc=s&amp;source=images&amp;cd=&amp;cad=rja&amp;uact=8&amp;ved=0ahUKEwjV4JaUmbnVAhXKr1QKHc7cDuYQjRwIBw&amp;url=http://grist.org/cities/gimme-bomb-shelter-fema-pushes-for-baking-disaster-planning-into-green-building/&amp;psig=AFQjCNFijvRUs4tKXfzc-fvrT3WGPgKa9Q&amp;ust=1501785476739576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4AE00D2-BA59-4743-AFF1-313E9336C9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Disaster Preparedness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2F4A99A-DF41-4B1C-8BA6-D0528676E0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87488" y="5560143"/>
            <a:ext cx="6400800" cy="73823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rgbClr val="00863D"/>
                </a:solidFill>
              </a:rPr>
              <a:t>Unit 1- Disaster Preparedness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DFA0F3-9048-4EA8-BF79-17CB06DD280C}"/>
              </a:ext>
            </a:extLst>
          </p:cNvPr>
          <p:cNvSpPr txBox="1"/>
          <p:nvPr/>
        </p:nvSpPr>
        <p:spPr>
          <a:xfrm>
            <a:off x="1502236" y="88490"/>
            <a:ext cx="6742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00863D"/>
                </a:solidFill>
                <a:latin typeface="Arial Black" panose="020B0A04020102020204" pitchFamily="34" charset="0"/>
              </a:rPr>
              <a:t>CERT</a:t>
            </a:r>
            <a:r>
              <a:rPr lang="en-US" altLang="en-US" sz="4000" b="1" dirty="0"/>
              <a:t> Basic Training Course</a:t>
            </a:r>
            <a:r>
              <a:rPr lang="en-US" altLang="en-US" sz="3200" b="1" dirty="0"/>
              <a:t>         </a:t>
            </a:r>
            <a:r>
              <a:rPr lang="en-US" altLang="en-US" sz="2800" b="1" dirty="0">
                <a:solidFill>
                  <a:schemeClr val="bg1"/>
                </a:solidFill>
              </a:rPr>
              <a:t>(</a:t>
            </a:r>
            <a:r>
              <a:rPr lang="en-US" altLang="en-US" sz="3200" b="1" dirty="0">
                <a:solidFill>
                  <a:schemeClr val="bg1"/>
                </a:solidFill>
              </a:rPr>
              <a:t>C</a:t>
            </a:r>
            <a:r>
              <a:rPr lang="en-US" altLang="en-US" sz="2800" b="1" dirty="0">
                <a:solidFill>
                  <a:schemeClr val="bg1"/>
                </a:solidFill>
              </a:rPr>
              <a:t>ommunity </a:t>
            </a:r>
            <a:r>
              <a:rPr lang="en-US" altLang="en-US" sz="3200" b="1" dirty="0">
                <a:solidFill>
                  <a:schemeClr val="bg1"/>
                </a:solidFill>
              </a:rPr>
              <a:t>E</a:t>
            </a:r>
            <a:r>
              <a:rPr lang="en-US" altLang="en-US" sz="2800" b="1" dirty="0">
                <a:solidFill>
                  <a:schemeClr val="bg1"/>
                </a:solidFill>
              </a:rPr>
              <a:t>mergency </a:t>
            </a:r>
            <a:r>
              <a:rPr lang="en-US" altLang="en-US" sz="3200" b="1" dirty="0">
                <a:solidFill>
                  <a:schemeClr val="bg1"/>
                </a:solidFill>
              </a:rPr>
              <a:t>R</a:t>
            </a:r>
            <a:r>
              <a:rPr lang="en-US" altLang="en-US" sz="2800" b="1" dirty="0">
                <a:solidFill>
                  <a:schemeClr val="bg1"/>
                </a:solidFill>
              </a:rPr>
              <a:t>esponse </a:t>
            </a:r>
            <a:r>
              <a:rPr lang="en-US" altLang="en-US" sz="3200" b="1" dirty="0">
                <a:solidFill>
                  <a:schemeClr val="bg1"/>
                </a:solidFill>
              </a:rPr>
              <a:t>T</a:t>
            </a:r>
            <a:r>
              <a:rPr lang="en-US" altLang="en-US" sz="2800" b="1" dirty="0">
                <a:solidFill>
                  <a:schemeClr val="bg1"/>
                </a:solidFill>
              </a:rPr>
              <a:t>eam)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FC3DC620-7969-4085-B669-C4C13F7E1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7"/>
          <a:stretch>
            <a:fillRect/>
          </a:stretch>
        </p:blipFill>
        <p:spPr bwMode="auto">
          <a:xfrm>
            <a:off x="0" y="1289301"/>
            <a:ext cx="9144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67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45EEB4CE-49F9-4AFE-8F52-413349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6" y="260556"/>
            <a:ext cx="8844844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Course Overview-Unit 5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DFED6E-26C6-48CC-8540-7B627E4E7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55806" y="1184328"/>
            <a:ext cx="5073441" cy="46265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Building construction types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Degrees of damage and safety</a:t>
            </a:r>
            <a:endParaRPr lang="en-US" altLang="en-US" sz="2000" b="1" dirty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Light Search &amp; Rescue</a:t>
            </a:r>
          </a:p>
        </p:txBody>
      </p:sp>
      <p:sp>
        <p:nvSpPr>
          <p:cNvPr id="14340" name="Slide Number Placeholder 2">
            <a:extLst>
              <a:ext uri="{FF2B5EF4-FFF2-40B4-BE49-F238E27FC236}">
                <a16:creationId xmlns:a16="http://schemas.microsoft.com/office/drawing/2014/main" id="{3E904A53-22F7-4425-94AB-5C9526E4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D97EAEF-BDBA-4F1D-91AD-C54660DD361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6D28884C-6A76-473C-B7D3-1BE25B53B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2B64DFD-3067-4DBB-9EC6-40F6AE57E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" y="1167939"/>
            <a:ext cx="3480312" cy="231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nline Image Placeholder 4">
            <a:extLst>
              <a:ext uri="{FF2B5EF4-FFF2-40B4-BE49-F238E27FC236}">
                <a16:creationId xmlns:a16="http://schemas.microsoft.com/office/drawing/2014/main" id="{A4C3AA12-4F79-499C-A07B-6D642436D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 bwMode="auto">
          <a:xfrm>
            <a:off x="14751" y="3497596"/>
            <a:ext cx="348277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43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45EEB4CE-49F9-4AFE-8F52-413349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6" y="260556"/>
            <a:ext cx="8844844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Course Overview-Unit 6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DFED6E-26C6-48CC-8540-7B627E4E7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43488" y="1184328"/>
            <a:ext cx="4085759" cy="46265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Disaster Management  </a:t>
            </a:r>
            <a:r>
              <a:rPr lang="en-US" altLang="en-US" sz="2800" b="1" dirty="0"/>
              <a:t>(national standard)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2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>
                <a:solidFill>
                  <a:srgbClr val="00863D"/>
                </a:solidFill>
                <a:latin typeface="Arial Black" panose="020B0A04020102020204" pitchFamily="34" charset="0"/>
              </a:rPr>
              <a:t>CERT</a:t>
            </a:r>
            <a:r>
              <a:rPr lang="en-US" altLang="en-US" b="1" dirty="0"/>
              <a:t> Organization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12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Table Top Exercise</a:t>
            </a:r>
          </a:p>
        </p:txBody>
      </p:sp>
      <p:sp>
        <p:nvSpPr>
          <p:cNvPr id="14340" name="Slide Number Placeholder 2">
            <a:extLst>
              <a:ext uri="{FF2B5EF4-FFF2-40B4-BE49-F238E27FC236}">
                <a16:creationId xmlns:a16="http://schemas.microsoft.com/office/drawing/2014/main" id="{3E904A53-22F7-4425-94AB-5C9526E4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D97EAEF-BDBA-4F1D-91AD-C54660DD361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6D28884C-6A76-473C-B7D3-1BE25B53B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8512AAD3-DFC3-4623-AF31-835E4EB4D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8354" y="1365596"/>
            <a:ext cx="685800" cy="523875"/>
          </a:xfrm>
          <a:prstGeom prst="rect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>
                <a:solidFill>
                  <a:schemeClr val="accent1"/>
                </a:solidFill>
              </a:rPr>
              <a:t>Fire Dept</a:t>
            </a:r>
          </a:p>
        </p:txBody>
      </p:sp>
      <p:pic>
        <p:nvPicPr>
          <p:cNvPr id="14" name="Online Image Placeholder 1">
            <a:extLst>
              <a:ext uri="{FF2B5EF4-FFF2-40B4-BE49-F238E27FC236}">
                <a16:creationId xmlns:a16="http://schemas.microsoft.com/office/drawing/2014/main" id="{CF48726D-6141-4397-BFDF-89C37BAB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5"/>
          <a:stretch>
            <a:fillRect/>
          </a:stretch>
        </p:blipFill>
        <p:spPr bwMode="auto">
          <a:xfrm>
            <a:off x="1541208" y="3884309"/>
            <a:ext cx="352107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D1757-1BD4-4A2A-965F-686A387257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1" t="31257" r="27151" b="29154"/>
          <a:stretch/>
        </p:blipFill>
        <p:spPr>
          <a:xfrm>
            <a:off x="601356" y="1967604"/>
            <a:ext cx="3792519" cy="1806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9BCE0-9B3C-4985-B8CA-4C954A692B0A}"/>
              </a:ext>
            </a:extLst>
          </p:cNvPr>
          <p:cNvSpPr txBox="1"/>
          <p:nvPr/>
        </p:nvSpPr>
        <p:spPr>
          <a:xfrm>
            <a:off x="2562076" y="2455438"/>
            <a:ext cx="112062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+mn-lt"/>
              </a:rPr>
              <a:t>Team Leader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0FBA8B-01A5-4529-ABE1-19E85745DEAC}"/>
              </a:ext>
            </a:extLst>
          </p:cNvPr>
          <p:cNvCxnSpPr>
            <a:stCxn id="13" idx="2"/>
          </p:cNvCxnSpPr>
          <p:nvPr/>
        </p:nvCxnSpPr>
        <p:spPr bwMode="auto">
          <a:xfrm>
            <a:off x="3131254" y="1889471"/>
            <a:ext cx="0" cy="25541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E3B7A8-E31A-4881-B3EC-BD48963EA105}"/>
              </a:ext>
            </a:extLst>
          </p:cNvPr>
          <p:cNvCxnSpPr>
            <a:cxnSpLocks/>
          </p:cNvCxnSpPr>
          <p:nvPr/>
        </p:nvCxnSpPr>
        <p:spPr bwMode="auto">
          <a:xfrm>
            <a:off x="3622324" y="2455438"/>
            <a:ext cx="0" cy="28212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ACF8B4-8208-48FA-9627-419F7C263A6A}"/>
              </a:ext>
            </a:extLst>
          </p:cNvPr>
          <p:cNvCxnSpPr>
            <a:cxnSpLocks/>
          </p:cNvCxnSpPr>
          <p:nvPr/>
        </p:nvCxnSpPr>
        <p:spPr bwMode="auto">
          <a:xfrm flipH="1">
            <a:off x="2640182" y="2336800"/>
            <a:ext cx="1418" cy="4007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144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45EEB4CE-49F9-4AFE-8F52-413349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44" y="260556"/>
            <a:ext cx="8871056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Course Overview-Unit 7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DFED6E-26C6-48CC-8540-7B627E4E7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76684" y="1715271"/>
            <a:ext cx="3952563" cy="3476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Disaster Psychology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Disaster Trauma</a:t>
            </a:r>
            <a:endParaRPr lang="en-US" altLang="en-US" sz="12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CERT</a:t>
            </a:r>
            <a:r>
              <a:rPr lang="en-US" altLang="en-US" b="1" dirty="0">
                <a:latin typeface="Arial Black" panose="020B0A04020102020204" pitchFamily="34" charset="0"/>
              </a:rPr>
              <a:t> </a:t>
            </a:r>
            <a:r>
              <a:rPr lang="en-US" altLang="en-US" b="1" dirty="0"/>
              <a:t>team    well-being</a:t>
            </a:r>
          </a:p>
        </p:txBody>
      </p:sp>
      <p:sp>
        <p:nvSpPr>
          <p:cNvPr id="14340" name="Slide Number Placeholder 2">
            <a:extLst>
              <a:ext uri="{FF2B5EF4-FFF2-40B4-BE49-F238E27FC236}">
                <a16:creationId xmlns:a16="http://schemas.microsoft.com/office/drawing/2014/main" id="{3E904A53-22F7-4425-94AB-5C9526E4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D97EAEF-BDBA-4F1D-91AD-C54660DD361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6D28884C-6A76-473C-B7D3-1BE25B53B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12" name="Online Image Placeholder 4">
            <a:extLst>
              <a:ext uri="{FF2B5EF4-FFF2-40B4-BE49-F238E27FC236}">
                <a16:creationId xmlns:a16="http://schemas.microsoft.com/office/drawing/2014/main" id="{34C60F35-27B7-4E3E-BE18-2C033D106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/>
          <a:stretch/>
        </p:blipFill>
        <p:spPr bwMode="auto">
          <a:xfrm>
            <a:off x="120544" y="1703721"/>
            <a:ext cx="4922944" cy="322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2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45EEB4CE-49F9-4AFE-8F52-413349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260556"/>
            <a:ext cx="8856133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Course Overview-Unit 8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DFED6E-26C6-48CC-8540-7B627E4E7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8339" y="1177245"/>
            <a:ext cx="3952563" cy="3476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Terrorism Indicators</a:t>
            </a:r>
          </a:p>
          <a:p>
            <a:pPr eaLnBrk="1" hangingPunct="1"/>
            <a:endParaRPr lang="en-US" altLang="en-US" sz="12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Terrorism and CERT</a:t>
            </a:r>
          </a:p>
        </p:txBody>
      </p:sp>
      <p:sp>
        <p:nvSpPr>
          <p:cNvPr id="14340" name="Slide Number Placeholder 2">
            <a:extLst>
              <a:ext uri="{FF2B5EF4-FFF2-40B4-BE49-F238E27FC236}">
                <a16:creationId xmlns:a16="http://schemas.microsoft.com/office/drawing/2014/main" id="{3E904A53-22F7-4425-94AB-5C9526E4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D97EAEF-BDBA-4F1D-91AD-C54660DD361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6D28884C-6A76-473C-B7D3-1BE25B53B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972C625-880B-4F98-ABC0-BC2BD1E9D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4" y="1281420"/>
            <a:ext cx="277177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7D5139B-6DA5-4116-B8DF-1C5AEFA68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209" y="3533183"/>
            <a:ext cx="3402600" cy="20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16CAE-B654-4567-81BA-6ACDF60AA028}"/>
              </a:ext>
            </a:extLst>
          </p:cNvPr>
          <p:cNvSpPr/>
          <p:nvPr/>
        </p:nvSpPr>
        <p:spPr>
          <a:xfrm>
            <a:off x="6510910" y="3543158"/>
            <a:ext cx="263309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/>
              <a:t>Possible terrorism is </a:t>
            </a:r>
            <a:r>
              <a:rPr lang="en-US" alt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STOP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2800" b="1" dirty="0"/>
              <a:t>sign for </a:t>
            </a:r>
            <a:r>
              <a:rPr lang="en-US" altLang="en-US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CERT</a:t>
            </a:r>
            <a:r>
              <a:rPr lang="en-US" altLang="en-US" sz="2800" b="1" dirty="0"/>
              <a:t>! 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8AC5D5-A2A1-4A72-BB00-6030F805E0CC}"/>
              </a:ext>
            </a:extLst>
          </p:cNvPr>
          <p:cNvSpPr txBox="1"/>
          <p:nvPr/>
        </p:nvSpPr>
        <p:spPr>
          <a:xfrm>
            <a:off x="3081863" y="5576709"/>
            <a:ext cx="15167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Boston 2013</a:t>
            </a:r>
          </a:p>
        </p:txBody>
      </p:sp>
    </p:spTree>
    <p:extLst>
      <p:ext uri="{BB962C8B-B14F-4D97-AF65-F5344CB8AC3E}">
        <p14:creationId xmlns:p14="http://schemas.microsoft.com/office/powerpoint/2010/main" val="325783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45EEB4CE-49F9-4AFE-8F52-413349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260556"/>
            <a:ext cx="8822267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Course Overview-Unit 9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DFED6E-26C6-48CC-8540-7B627E4E7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8339" y="1177245"/>
            <a:ext cx="3952563" cy="3476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4000" b="1" dirty="0"/>
              <a:t>Review</a:t>
            </a:r>
            <a:endParaRPr lang="en-US" altLang="en-US" sz="36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4400" b="1" dirty="0"/>
              <a:t>TEST</a:t>
            </a:r>
            <a:endParaRPr lang="en-US" altLang="en-US" sz="4800" b="1" dirty="0"/>
          </a:p>
          <a:p>
            <a:pPr lvl="1" eaLnBrk="1" hangingPunct="1"/>
            <a:r>
              <a:rPr lang="en-US" altLang="en-US" sz="4400" b="1" dirty="0"/>
              <a:t>Written</a:t>
            </a:r>
          </a:p>
          <a:p>
            <a:pPr lvl="1" eaLnBrk="1" hangingPunct="1"/>
            <a:r>
              <a:rPr lang="en-US" altLang="en-US" sz="4400" b="1" dirty="0"/>
              <a:t>Hands On</a:t>
            </a:r>
          </a:p>
        </p:txBody>
      </p:sp>
      <p:sp>
        <p:nvSpPr>
          <p:cNvPr id="14340" name="Slide Number Placeholder 2">
            <a:extLst>
              <a:ext uri="{FF2B5EF4-FFF2-40B4-BE49-F238E27FC236}">
                <a16:creationId xmlns:a16="http://schemas.microsoft.com/office/drawing/2014/main" id="{3E904A53-22F7-4425-94AB-5C9526E4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D97EAEF-BDBA-4F1D-91AD-C54660DD361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6D28884C-6A76-473C-B7D3-1BE25B53B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10" name="Picture 5" descr="BD07204_">
            <a:extLst>
              <a:ext uri="{FF2B5EF4-FFF2-40B4-BE49-F238E27FC236}">
                <a16:creationId xmlns:a16="http://schemas.microsoft.com/office/drawing/2014/main" id="{07EBEDDB-FA41-44B4-9FF3-B2E23F67D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163"/>
            <a:ext cx="3687097" cy="240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ED4E938-C698-4EC9-A6DB-DE0611DB9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5" y="3704812"/>
            <a:ext cx="3588054" cy="23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9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4F8A0C0-31F2-49A7-94A4-A3CC6D79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11" y="304800"/>
            <a:ext cx="8799688" cy="685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cs typeface="Times New Roman" panose="02020603050405020304" pitchFamily="18" charset="0"/>
              </a:rPr>
              <a:t>Unit 1 Objectives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555B769B-9966-4722-8DC1-A738BA679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9210"/>
            <a:ext cx="85344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300" b="1" dirty="0"/>
              <a:t>Describe types of hazards that affect community, people, health, and infrastructure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3300" b="1" dirty="0"/>
              <a:t>Identify roles and responsibilities for community preparedness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300" b="1" dirty="0"/>
              <a:t>Undertake personal and organizational preparedness actions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sz="3300" b="1" dirty="0"/>
              <a:t>Describe functions of </a:t>
            </a:r>
            <a:r>
              <a:rPr lang="en-US" altLang="en-US" sz="3400" b="1" dirty="0"/>
              <a:t>CERT</a:t>
            </a:r>
            <a:r>
              <a:rPr lang="en-US" altLang="en-US" sz="3300" b="1" dirty="0"/>
              <a:t>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16388" name="Slide Number Placeholder 2">
            <a:extLst>
              <a:ext uri="{FF2B5EF4-FFF2-40B4-BE49-F238E27FC236}">
                <a16:creationId xmlns:a16="http://schemas.microsoft.com/office/drawing/2014/main" id="{CAA6C827-6A80-4AD4-9BC3-4E8C8066EB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86513" y="6269627"/>
            <a:ext cx="6254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1-</a:t>
            </a:r>
            <a:fld id="{88AE84FB-99C1-404E-B1E0-C35147C7001B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16389" name="Footer Placeholder 3">
            <a:extLst>
              <a:ext uri="{FF2B5EF4-FFF2-40B4-BE49-F238E27FC236}">
                <a16:creationId xmlns:a16="http://schemas.microsoft.com/office/drawing/2014/main" id="{80EA5F82-AF49-4806-A1EE-CC8F1D430CED}"/>
              </a:ext>
            </a:extLst>
          </p:cNvPr>
          <p:cNvSpPr txBox="1">
            <a:spLocks noGrp="1"/>
          </p:cNvSpPr>
          <p:nvPr/>
        </p:nvSpPr>
        <p:spPr bwMode="auto">
          <a:xfrm>
            <a:off x="368300" y="6597650"/>
            <a:ext cx="42545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6390" name="Footer Placeholder 7">
            <a:extLst>
              <a:ext uri="{FF2B5EF4-FFF2-40B4-BE49-F238E27FC236}">
                <a16:creationId xmlns:a16="http://schemas.microsoft.com/office/drawing/2014/main" id="{F5ACCA61-FA3D-4D3A-A723-B6085D5224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B2D37B-B082-4E74-8DF9-35C3A84C3A93}"/>
              </a:ext>
            </a:extLst>
          </p:cNvPr>
          <p:cNvSpPr/>
          <p:nvPr/>
        </p:nvSpPr>
        <p:spPr>
          <a:xfrm>
            <a:off x="6875615" y="5676673"/>
            <a:ext cx="2305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(Manual </a:t>
            </a:r>
            <a:r>
              <a:rPr lang="en-US" altLang="en-US" b="1" dirty="0" err="1">
                <a:solidFill>
                  <a:srgbClr val="FF0000"/>
                </a:solidFill>
              </a:rPr>
              <a:t>pg</a:t>
            </a:r>
            <a:r>
              <a:rPr lang="en-US" altLang="en-US" b="1" dirty="0">
                <a:solidFill>
                  <a:srgbClr val="FF0000"/>
                </a:solidFill>
              </a:rPr>
              <a:t> 1-3)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>
            <a:extLst>
              <a:ext uri="{FF2B5EF4-FFF2-40B4-BE49-F238E27FC236}">
                <a16:creationId xmlns:a16="http://schemas.microsoft.com/office/drawing/2014/main" id="{8688AD64-1FBD-4C4C-B240-1DCB40D2E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8" y="304800"/>
            <a:ext cx="8858862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Disasters of All Kinds &amp; Sizes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7B48E30-F264-4D3B-98BC-2228D4E68AE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2738" y="1137225"/>
            <a:ext cx="4999699" cy="4988446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b="1" u="sng" dirty="0"/>
              <a:t>Key Disaster Elements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They are relatively unexpected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Lives, health, and the environment are endangered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Emergency services may be overwhelmed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Preparation by individuals and organizations will reduce the impacts</a:t>
            </a:r>
          </a:p>
        </p:txBody>
      </p:sp>
      <p:sp>
        <p:nvSpPr>
          <p:cNvPr id="32772" name="Slide Number Placeholder 2">
            <a:extLst>
              <a:ext uri="{FF2B5EF4-FFF2-40B4-BE49-F238E27FC236}">
                <a16:creationId xmlns:a16="http://schemas.microsoft.com/office/drawing/2014/main" id="{128B69DE-BF51-484E-A8D2-7463A78580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096000" y="6245225"/>
            <a:ext cx="924232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1-</a:t>
            </a:r>
            <a:fld id="{552CDC16-9C21-40E5-A5AE-2F3A643901CB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32774" name="Footer Placeholder 8">
            <a:extLst>
              <a:ext uri="{FF2B5EF4-FFF2-40B4-BE49-F238E27FC236}">
                <a16:creationId xmlns:a16="http://schemas.microsoft.com/office/drawing/2014/main" id="{49BB827A-B995-4849-A701-2CFCF0A1EB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06738" y="6245225"/>
            <a:ext cx="32067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7" name="Picture 10" descr="San Bruno Explosion">
            <a:extLst>
              <a:ext uri="{FF2B5EF4-FFF2-40B4-BE49-F238E27FC236}">
                <a16:creationId xmlns:a16="http://schemas.microsoft.com/office/drawing/2014/main" id="{03AB9186-D834-49ED-A6D5-50EFEB2DF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/>
          <a:stretch>
            <a:fillRect/>
          </a:stretch>
        </p:blipFill>
        <p:spPr bwMode="auto">
          <a:xfrm>
            <a:off x="5132438" y="1149714"/>
            <a:ext cx="4011561" cy="245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8" descr="Related image">
            <a:hlinkClick r:id="rId4"/>
            <a:extLst>
              <a:ext uri="{FF2B5EF4-FFF2-40B4-BE49-F238E27FC236}">
                <a16:creationId xmlns:a16="http://schemas.microsoft.com/office/drawing/2014/main" id="{31FCEF86-5015-4979-ADE7-99081A099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b="10256"/>
          <a:stretch/>
        </p:blipFill>
        <p:spPr bwMode="auto">
          <a:xfrm>
            <a:off x="5132437" y="3606689"/>
            <a:ext cx="4011561" cy="251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ECE35B-20EC-4AF2-8BCD-263312B8F107}"/>
              </a:ext>
            </a:extLst>
          </p:cNvPr>
          <p:cNvSpPr txBox="1"/>
          <p:nvPr/>
        </p:nvSpPr>
        <p:spPr>
          <a:xfrm>
            <a:off x="7595427" y="2772703"/>
            <a:ext cx="16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San Bruno Sep2010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B49687-8F97-4E9F-A176-A14E9512552E}"/>
              </a:ext>
            </a:extLst>
          </p:cNvPr>
          <p:cNvSpPr txBox="1"/>
          <p:nvPr/>
        </p:nvSpPr>
        <p:spPr>
          <a:xfrm>
            <a:off x="7846148" y="5294674"/>
            <a:ext cx="134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Felton Feb2017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63" y="304800"/>
            <a:ext cx="8813437" cy="685800"/>
          </a:xfrm>
        </p:spPr>
        <p:txBody>
          <a:bodyPr/>
          <a:lstStyle/>
          <a:p>
            <a:pPr algn="ctr" eaLnBrk="1" hangingPunct="1"/>
            <a:r>
              <a:rPr lang="en-US" altLang="en-US"/>
              <a:t>Types of Disaster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163" y="1223454"/>
            <a:ext cx="8813437" cy="209493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Natural </a:t>
            </a:r>
            <a:r>
              <a:rPr lang="en-US" altLang="en-US" sz="3000" b="1" dirty="0"/>
              <a:t>(</a:t>
            </a:r>
            <a:r>
              <a:rPr lang="en-US" altLang="en-US" sz="3000" b="1" dirty="0">
                <a:solidFill>
                  <a:srgbClr val="FF0000"/>
                </a:solidFill>
              </a:rPr>
              <a:t>earthquake</a:t>
            </a:r>
            <a:r>
              <a:rPr lang="en-US" altLang="en-US" sz="3000" b="1" dirty="0"/>
              <a:t>, storm, wildfire, disease)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Technological </a:t>
            </a:r>
            <a:r>
              <a:rPr lang="en-US" altLang="en-US" sz="3000" b="1" dirty="0"/>
              <a:t>(power plant, computer hack)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Intentional </a:t>
            </a:r>
            <a:r>
              <a:rPr lang="en-US" altLang="en-US" sz="3000" b="1" dirty="0"/>
              <a:t>(hazardous material, terrorism)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30725" name="Picture 12" descr="bd_04_01_0060(2a)">
            <a:extLst>
              <a:ext uri="{FF2B5EF4-FFF2-40B4-BE49-F238E27FC236}">
                <a16:creationId xmlns:a16="http://schemas.microsoft.com/office/drawing/2014/main" id="{F75BB86E-54A5-4F7F-9C42-5B6C963C8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40"/>
          <a:stretch>
            <a:fillRect/>
          </a:stretch>
        </p:blipFill>
        <p:spPr bwMode="auto">
          <a:xfrm>
            <a:off x="1187" y="3165826"/>
            <a:ext cx="3494185" cy="2322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15" descr="C:\Users\bchurchwell\Desktop\200353219-001.jpg">
            <a:extLst>
              <a:ext uri="{FF2B5EF4-FFF2-40B4-BE49-F238E27FC236}">
                <a16:creationId xmlns:a16="http://schemas.microsoft.com/office/drawing/2014/main" id="{7C5A1AA7-85C7-402D-875F-7C2DEFC46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388" y="3893479"/>
            <a:ext cx="3337323" cy="2213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30726" name="Picture 14" descr="M:\CERT\Tasks 1-9 Old-FY09\Task 3 - CERT On-line\Graphics\From other CERT courses\Terrorism HazMat\OklahomaCity.jpg">
            <a:extLst>
              <a:ext uri="{FF2B5EF4-FFF2-40B4-BE49-F238E27FC236}">
                <a16:creationId xmlns:a16="http://schemas.microsoft.com/office/drawing/2014/main" id="{1629B050-8009-464E-8A79-1F57EA56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30" y="3173124"/>
            <a:ext cx="3363270" cy="2316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EF036E-A4E2-4E10-9363-DF5B34F565BD}"/>
              </a:ext>
            </a:extLst>
          </p:cNvPr>
          <p:cNvSpPr txBox="1"/>
          <p:nvPr/>
        </p:nvSpPr>
        <p:spPr>
          <a:xfrm>
            <a:off x="6874934" y="567831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(Manual </a:t>
            </a:r>
            <a:r>
              <a:rPr lang="en-US" b="1" dirty="0" err="1">
                <a:solidFill>
                  <a:srgbClr val="FF0000"/>
                </a:solidFill>
              </a:rPr>
              <a:t>pg</a:t>
            </a:r>
            <a:r>
              <a:rPr lang="en-US" b="1" dirty="0">
                <a:solidFill>
                  <a:srgbClr val="FF0000"/>
                </a:solidFill>
              </a:rPr>
              <a:t> 1-7)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C6CB403-CFC3-4BCD-92C2-5B046637A4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820" y="304800"/>
            <a:ext cx="8863780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Damage to Infrastructure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E37E14F-2A43-40ED-886B-F1D679FDB9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488" y="1193958"/>
            <a:ext cx="8711379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Police: respond only to incidents of </a:t>
            </a:r>
            <a:r>
              <a:rPr lang="en-US" altLang="en-US" b="1" u="sng" dirty="0"/>
              <a:t>grave</a:t>
            </a:r>
            <a:r>
              <a:rPr lang="en-US" altLang="en-US" b="1" dirty="0"/>
              <a:t> public safety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Firefighters: suppress only </a:t>
            </a:r>
            <a:r>
              <a:rPr lang="en-US" altLang="en-US" b="1" u="sng" dirty="0"/>
              <a:t>major</a:t>
            </a:r>
            <a:r>
              <a:rPr lang="en-US" altLang="en-US" b="1" dirty="0"/>
              <a:t> fires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EMS personnel: handle </a:t>
            </a:r>
            <a:r>
              <a:rPr lang="en-US" altLang="en-US" b="1" u="sng" dirty="0"/>
              <a:t>life-threatening</a:t>
            </a:r>
            <a:r>
              <a:rPr lang="en-US" altLang="en-US" b="1" dirty="0"/>
              <a:t> injuries </a:t>
            </a:r>
          </a:p>
          <a:p>
            <a:pPr marL="0" indent="0" eaLnBrk="1" hangingPunct="1">
              <a:buNone/>
            </a:pPr>
            <a:endParaRPr lang="en-US" altLang="en-US" b="1" dirty="0"/>
          </a:p>
        </p:txBody>
      </p:sp>
      <p:sp>
        <p:nvSpPr>
          <p:cNvPr id="36868" name="Slide Number Placeholder 4">
            <a:extLst>
              <a:ext uri="{FF2B5EF4-FFF2-40B4-BE49-F238E27FC236}">
                <a16:creationId xmlns:a16="http://schemas.microsoft.com/office/drawing/2014/main" id="{0F3FAE62-2DCD-4875-9067-32ECC5CF66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9BB29117-3CB0-4913-800A-EFF27858F0A8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6869" name="Footer Placeholder 5">
            <a:extLst>
              <a:ext uri="{FF2B5EF4-FFF2-40B4-BE49-F238E27FC236}">
                <a16:creationId xmlns:a16="http://schemas.microsoft.com/office/drawing/2014/main" id="{4ABF6BF3-7302-471C-AE66-E283C09034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A2832-5DF4-49FF-B1E4-FF9814CB5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9" y="3539367"/>
            <a:ext cx="3834580" cy="21569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099C70-E3EC-4D59-AB64-D86B9128DA22}"/>
              </a:ext>
            </a:extLst>
          </p:cNvPr>
          <p:cNvSpPr txBox="1"/>
          <p:nvPr/>
        </p:nvSpPr>
        <p:spPr>
          <a:xfrm>
            <a:off x="60086" y="4060006"/>
            <a:ext cx="5432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863D"/>
              </a:buCl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Lower priority needs met by neighborhood &amp; organization volunteers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9EEEC6-0E62-4538-8948-C24185342B63}"/>
              </a:ext>
            </a:extLst>
          </p:cNvPr>
          <p:cNvSpPr txBox="1"/>
          <p:nvPr/>
        </p:nvSpPr>
        <p:spPr>
          <a:xfrm>
            <a:off x="6327089" y="5604095"/>
            <a:ext cx="2844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Loma Fire Sept2016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84C3A-FEAA-483E-906F-95D82F378591}"/>
              </a:ext>
            </a:extLst>
          </p:cNvPr>
          <p:cNvSpPr txBox="1"/>
          <p:nvPr/>
        </p:nvSpPr>
        <p:spPr>
          <a:xfrm>
            <a:off x="-7826" y="5672217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(Manual </a:t>
            </a:r>
            <a:r>
              <a:rPr lang="en-US" b="1" dirty="0" err="1">
                <a:solidFill>
                  <a:srgbClr val="FF0000"/>
                </a:solidFill>
              </a:rPr>
              <a:t>pg</a:t>
            </a:r>
            <a:r>
              <a:rPr lang="en-US" b="1" dirty="0">
                <a:solidFill>
                  <a:srgbClr val="FF0000"/>
                </a:solidFill>
              </a:rPr>
              <a:t> 1-9)</a:t>
            </a:r>
          </a:p>
        </p:txBody>
      </p:sp>
    </p:spTree>
    <p:extLst>
      <p:ext uri="{BB962C8B-B14F-4D97-AF65-F5344CB8AC3E}">
        <p14:creationId xmlns:p14="http://schemas.microsoft.com/office/powerpoint/2010/main" val="2844254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64" y="304800"/>
            <a:ext cx="8813436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Local Disasters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163" y="1179210"/>
            <a:ext cx="8813437" cy="46759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Drought-Fire-Flood </a:t>
            </a:r>
            <a:r>
              <a:rPr lang="en-US" altLang="en-US" b="1" u="sng" dirty="0"/>
              <a:t>cycle:</a:t>
            </a:r>
            <a:endParaRPr lang="en-US" altLang="en-US" sz="3000" b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1875-1877 Drought, 1877 Fire, 1878 Flood.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1897-1898 Drought, 1898 Fire, 1899 Flood.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b="1" dirty="0"/>
              <a:t>1975-1977 Drought, 1977 Fire, 1978 Flood.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b="1" dirty="0"/>
              <a:t>NOW!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Wind Storms &amp; Waves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b="1" dirty="0"/>
              <a:t>Landslide/Mudslide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Roads Washed Out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b="1" dirty="0"/>
              <a:t>Earthquakes  </a:t>
            </a:r>
            <a:r>
              <a:rPr lang="en-US" altLang="en-US" b="1" dirty="0">
                <a:solidFill>
                  <a:srgbClr val="FF0000"/>
                </a:solidFill>
              </a:rPr>
              <a:t>(guaranteed!)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8DAFC8F1-3A4A-4F39-8D2B-C399EB16E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51" y="3107818"/>
            <a:ext cx="3165135" cy="233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ABD17-44D1-4FB7-8E4D-7C8F9A80571D}"/>
              </a:ext>
            </a:extLst>
          </p:cNvPr>
          <p:cNvSpPr txBox="1"/>
          <p:nvPr/>
        </p:nvSpPr>
        <p:spPr>
          <a:xfrm>
            <a:off x="6445949" y="5338927"/>
            <a:ext cx="2709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0066CC"/>
                </a:solidFill>
                <a:latin typeface="+mn-lt"/>
              </a:rPr>
              <a:t>Downtown     </a:t>
            </a:r>
          </a:p>
          <a:p>
            <a:pPr algn="r"/>
            <a:r>
              <a:rPr lang="en-US" b="1" dirty="0">
                <a:solidFill>
                  <a:srgbClr val="0066CC"/>
                </a:solidFill>
                <a:latin typeface="+mn-lt"/>
              </a:rPr>
              <a:t>Santa Cruz 1955</a:t>
            </a:r>
          </a:p>
        </p:txBody>
      </p:sp>
    </p:spTree>
    <p:extLst>
      <p:ext uri="{BB962C8B-B14F-4D97-AF65-F5344CB8AC3E}">
        <p14:creationId xmlns:p14="http://schemas.microsoft.com/office/powerpoint/2010/main" val="110032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BD5F4AF-C90C-4B3B-9151-A746C3E7D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" y="316089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 Setting the Stage–Course Goals</a:t>
            </a:r>
          </a:p>
        </p:txBody>
      </p:sp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175C2749-7BEA-4144-820C-89DD9706A3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C864937B-A168-45E7-A543-69B78781E983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11270" name="Picture 4" descr="M:\CERT\Tasks 1-9 Old-FY08\Task 1\CERT Photo Database\CERT in Action\CERTSplinting.jpg">
            <a:extLst>
              <a:ext uri="{FF2B5EF4-FFF2-40B4-BE49-F238E27FC236}">
                <a16:creationId xmlns:a16="http://schemas.microsoft.com/office/drawing/2014/main" id="{422DD50A-1515-41D3-B605-C07BBDE11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16" y="3600044"/>
            <a:ext cx="3170443" cy="2377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Footer Placeholder 8">
            <a:extLst>
              <a:ext uri="{FF2B5EF4-FFF2-40B4-BE49-F238E27FC236}">
                <a16:creationId xmlns:a16="http://schemas.microsoft.com/office/drawing/2014/main" id="{935B5EF7-F487-4E4B-B36D-E2F2489B0A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E8B4E4-F0FD-443E-985B-31E5BE3DED18}"/>
              </a:ext>
            </a:extLst>
          </p:cNvPr>
          <p:cNvSpPr/>
          <p:nvPr/>
        </p:nvSpPr>
        <p:spPr>
          <a:xfrm>
            <a:off x="147486" y="1158445"/>
            <a:ext cx="564863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/>
              <a:t>To prepare your family and home for any emergency</a:t>
            </a:r>
          </a:p>
          <a:p>
            <a:pPr marL="342900" indent="-3429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/>
              <a:t>To help you educate neighbors about potential disasters and needs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/>
              <a:t>To assist family and neighbors during time of disaster</a:t>
            </a:r>
          </a:p>
          <a:p>
            <a:pPr marL="342900" indent="-34290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800" b="1" dirty="0"/>
              <a:t>To work </a:t>
            </a:r>
            <a:r>
              <a:rPr lang="en-US" altLang="en-US" sz="2800" b="1" dirty="0">
                <a:solidFill>
                  <a:srgbClr val="00B050"/>
                </a:solidFill>
              </a:rPr>
              <a:t>SAFELY </a:t>
            </a:r>
            <a:r>
              <a:rPr lang="en-US" altLang="en-US" sz="2800" b="1" dirty="0"/>
              <a:t>as part of an emergency </a:t>
            </a:r>
            <a:r>
              <a:rPr lang="en-US" altLang="en-US" sz="2800" b="1" dirty="0">
                <a:solidFill>
                  <a:srgbClr val="00B050"/>
                </a:solidFill>
              </a:rPr>
              <a:t>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AF0F3-696C-44E2-9172-EDF894E823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25" y="1184922"/>
            <a:ext cx="2625787" cy="24151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A038FB-D046-46CB-81C1-978FB2FBD8BC}"/>
              </a:ext>
            </a:extLst>
          </p:cNvPr>
          <p:cNvSpPr/>
          <p:nvPr/>
        </p:nvSpPr>
        <p:spPr>
          <a:xfrm>
            <a:off x="781667" y="522118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 </a:t>
            </a:r>
            <a:r>
              <a:rPr lang="en-US" altLang="en-US" sz="2800" b="1" dirty="0">
                <a:solidFill>
                  <a:srgbClr val="00B050"/>
                </a:solidFill>
              </a:rPr>
              <a:t>DO THE MOST GOOD FOR THE MOST PEOPLE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6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6" y="304800"/>
            <a:ext cx="8844844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Local Earthquakes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A74F89A-8A7E-436F-9894-AE6DD8262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5433" r="3032" b="1646"/>
          <a:stretch>
            <a:fillRect/>
          </a:stretch>
        </p:blipFill>
        <p:spPr bwMode="auto">
          <a:xfrm>
            <a:off x="3011163" y="1176494"/>
            <a:ext cx="6030574" cy="489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7" y="2993255"/>
            <a:ext cx="3626916" cy="2448894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Recent seismic activity in CA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Website</a:t>
            </a:r>
            <a:r>
              <a:rPr lang="en-US" altLang="en-US" sz="3000" b="1" dirty="0"/>
              <a:t>:</a:t>
            </a:r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</a:rPr>
              <a:t>http://scedc.caltech.edu/ recent/</a:t>
            </a:r>
          </a:p>
        </p:txBody>
      </p:sp>
    </p:spTree>
    <p:extLst>
      <p:ext uri="{BB962C8B-B14F-4D97-AF65-F5344CB8AC3E}">
        <p14:creationId xmlns:p14="http://schemas.microsoft.com/office/powerpoint/2010/main" val="1680786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4" y="304800"/>
            <a:ext cx="8833556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Local Earthquakes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6" y="1137264"/>
            <a:ext cx="9142813" cy="4203284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1857 7.9 southern CA San Andreas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dirty="0"/>
              <a:t>1865 6.5 Santa Cruz mountains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1868 6.7 Bay Area (Hayward Fault)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1906 7.9 north San Andreas Fault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1923 7.2 North Coast (San Andreas)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</a:rPr>
              <a:t>1964 9.2 Alaska (Aleutian Is.)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/>
              <a:t>1984 6.2 Morgan Hill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1989 6.9 Loma </a:t>
            </a:r>
            <a:r>
              <a:rPr lang="en-US" altLang="en-US" dirty="0" err="1"/>
              <a:t>Prieta</a:t>
            </a:r>
            <a:endParaRPr lang="en-US" altLang="en-US" dirty="0"/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2014 6.0 Napa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79CC8-DCC0-445C-BE4C-74517E074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2" r="37817" b="38850"/>
          <a:stretch/>
        </p:blipFill>
        <p:spPr>
          <a:xfrm>
            <a:off x="6135364" y="3715257"/>
            <a:ext cx="3008636" cy="23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46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9" y="304800"/>
            <a:ext cx="8878711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Local Earthquakes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724" y="1115598"/>
            <a:ext cx="8303342" cy="4203284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1906 San Francisco earthquake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solidFill>
                  <a:srgbClr val="FF0000"/>
                </a:solidFill>
              </a:rPr>
              <a:t>7.9</a:t>
            </a:r>
            <a:r>
              <a:rPr lang="en-US" altLang="en-US" sz="3200" b="1" dirty="0"/>
              <a:t> Richter Scale (“100 </a:t>
            </a:r>
            <a:r>
              <a:rPr lang="en-US" altLang="en-US" sz="3200" b="1" dirty="0" err="1"/>
              <a:t>yr</a:t>
            </a:r>
            <a:r>
              <a:rPr lang="en-US" altLang="en-US" sz="3200" b="1" dirty="0"/>
              <a:t>” earthquake)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Shaking lasted almost a minute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Approximately 3000 deaths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500 square blocks destroyed by fire as water mains broke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en-US" dirty="0"/>
          </a:p>
        </p:txBody>
      </p:sp>
      <p:pic>
        <p:nvPicPr>
          <p:cNvPr id="7" name="Picture 6" descr="slide 21">
            <a:extLst>
              <a:ext uri="{FF2B5EF4-FFF2-40B4-BE49-F238E27FC236}">
                <a16:creationId xmlns:a16="http://schemas.microsoft.com/office/drawing/2014/main" id="{D3426E3C-1877-4738-9363-C00592A4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4726"/>
            <a:ext cx="2844112" cy="194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lide 24">
            <a:extLst>
              <a:ext uri="{FF2B5EF4-FFF2-40B4-BE49-F238E27FC236}">
                <a16:creationId xmlns:a16="http://schemas.microsoft.com/office/drawing/2014/main" id="{CD2BE8B0-A4F1-4DDF-8D00-485030E2C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8" b="3043"/>
          <a:stretch>
            <a:fillRect/>
          </a:stretch>
        </p:blipFill>
        <p:spPr bwMode="auto">
          <a:xfrm>
            <a:off x="5781368" y="3700711"/>
            <a:ext cx="3362631" cy="239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D10ED9EE-502A-4E9F-A5C1-563505A7D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b="12971"/>
          <a:stretch>
            <a:fillRect/>
          </a:stretch>
        </p:blipFill>
        <p:spPr bwMode="auto">
          <a:xfrm>
            <a:off x="2844112" y="4124734"/>
            <a:ext cx="2939736" cy="196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413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90" y="304800"/>
            <a:ext cx="8814610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Local Earthquakes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6" y="1179873"/>
            <a:ext cx="9142813" cy="4203284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/>
              <a:t>1964 Alaska earthquake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FF0000"/>
                </a:solidFill>
              </a:rPr>
              <a:t>9.2</a:t>
            </a:r>
            <a:r>
              <a:rPr lang="en-US" altLang="en-US" sz="2800" b="1" dirty="0"/>
              <a:t> Richter scale (biggest in North America)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Shaking lasted over 4 minutes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139 deaths (12 in CA due to tsunami!)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749F59B-3CA2-40D3-9934-1B9D93900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2" y="3023419"/>
            <a:ext cx="4168702" cy="306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00E3DC7-BBBE-4BAC-9048-9DC46D7F05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5"/>
          <a:stretch/>
        </p:blipFill>
        <p:spPr bwMode="auto">
          <a:xfrm>
            <a:off x="4622926" y="3023419"/>
            <a:ext cx="4368674" cy="305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FBE257-A3EA-42AD-8B14-4CCAB073AF91}"/>
              </a:ext>
            </a:extLst>
          </p:cNvPr>
          <p:cNvSpPr txBox="1"/>
          <p:nvPr/>
        </p:nvSpPr>
        <p:spPr>
          <a:xfrm>
            <a:off x="176990" y="5619135"/>
            <a:ext cx="378552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Main street Anchorage, AK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345E2-C167-48C0-9638-7AAD98F9A1BF}"/>
              </a:ext>
            </a:extLst>
          </p:cNvPr>
          <p:cNvSpPr txBox="1"/>
          <p:nvPr/>
        </p:nvSpPr>
        <p:spPr>
          <a:xfrm>
            <a:off x="4940745" y="5619135"/>
            <a:ext cx="4063805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Downtown Crescent City, CA</a:t>
            </a:r>
          </a:p>
        </p:txBody>
      </p:sp>
    </p:spTree>
    <p:extLst>
      <p:ext uri="{BB962C8B-B14F-4D97-AF65-F5344CB8AC3E}">
        <p14:creationId xmlns:p14="http://schemas.microsoft.com/office/powerpoint/2010/main" val="3953647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388" y="304800"/>
            <a:ext cx="6339212" cy="685800"/>
          </a:xfrm>
        </p:spPr>
        <p:txBody>
          <a:bodyPr/>
          <a:lstStyle/>
          <a:p>
            <a:pPr eaLnBrk="1" hangingPunct="1"/>
            <a:r>
              <a:rPr lang="en-US" altLang="en-US" dirty="0"/>
              <a:t>Local Earthquakes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6" y="1179873"/>
            <a:ext cx="9142813" cy="4203284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/>
              <a:t>1989 Loma </a:t>
            </a:r>
            <a:r>
              <a:rPr lang="en-US" altLang="en-US" sz="3200" b="1" dirty="0" err="1"/>
              <a:t>Prieta</a:t>
            </a:r>
            <a:r>
              <a:rPr lang="en-US" altLang="en-US" sz="3200" b="1" dirty="0"/>
              <a:t> earthquake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FF0000"/>
                </a:solidFill>
              </a:rPr>
              <a:t>6.9</a:t>
            </a:r>
            <a:r>
              <a:rPr lang="en-US" altLang="en-US" sz="2800" b="1" dirty="0"/>
              <a:t> Richter scale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Shaking lasted about 15 seconds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/>
              <a:t>64 deaths; $10 billion losses</a:t>
            </a:r>
            <a:endParaRPr lang="en-US" altLang="en-US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5521744-D664-4C7A-82C9-5627B4C9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/>
          <a:stretch>
            <a:fillRect/>
          </a:stretch>
        </p:blipFill>
        <p:spPr bwMode="auto">
          <a:xfrm>
            <a:off x="113071" y="3193423"/>
            <a:ext cx="4075472" cy="290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CCE4DBFE-AD57-474C-B330-6B93EA40F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5" b="23445"/>
          <a:stretch>
            <a:fillRect/>
          </a:stretch>
        </p:blipFill>
        <p:spPr bwMode="auto">
          <a:xfrm>
            <a:off x="5338916" y="3164072"/>
            <a:ext cx="3804128" cy="292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AD704-B068-4216-93E9-545B0549DD6B}"/>
              </a:ext>
            </a:extLst>
          </p:cNvPr>
          <p:cNvSpPr txBox="1"/>
          <p:nvPr/>
        </p:nvSpPr>
        <p:spPr>
          <a:xfrm>
            <a:off x="4159047" y="3281515"/>
            <a:ext cx="125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Near Summit Road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B10285-7C38-4C65-B11C-C1853440D3CD}"/>
              </a:ext>
            </a:extLst>
          </p:cNvPr>
          <p:cNvSpPr txBox="1"/>
          <p:nvPr/>
        </p:nvSpPr>
        <p:spPr>
          <a:xfrm>
            <a:off x="4114797" y="1666572"/>
            <a:ext cx="504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1/10</a:t>
            </a:r>
            <a:r>
              <a:rPr lang="en-US" sz="2800" b="1" baseline="30000" dirty="0">
                <a:solidFill>
                  <a:schemeClr val="accent2"/>
                </a:solidFill>
              </a:rPr>
              <a:t>th</a:t>
            </a:r>
            <a:r>
              <a:rPr lang="en-US" sz="2800" b="1" dirty="0">
                <a:solidFill>
                  <a:schemeClr val="accent2"/>
                </a:solidFill>
              </a:rPr>
              <a:t> strength of San Francisco</a:t>
            </a:r>
          </a:p>
        </p:txBody>
      </p:sp>
    </p:spTree>
    <p:extLst>
      <p:ext uri="{BB962C8B-B14F-4D97-AF65-F5344CB8AC3E}">
        <p14:creationId xmlns:p14="http://schemas.microsoft.com/office/powerpoint/2010/main" val="5950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4" y="304800"/>
            <a:ext cx="8833556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Local Earthquakes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6" y="1179872"/>
            <a:ext cx="7901036" cy="3170901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/>
              <a:t>1989 Loma </a:t>
            </a:r>
            <a:r>
              <a:rPr lang="en-US" altLang="en-US" sz="3200" b="1" dirty="0" err="1"/>
              <a:t>Prieta</a:t>
            </a:r>
            <a:r>
              <a:rPr lang="en-US" altLang="en-US" sz="3200" b="1" dirty="0"/>
              <a:t> earthquake Highway 1 damage at Larkin Slough as supports      			  pierce roadway</a:t>
            </a:r>
          </a:p>
        </p:txBody>
      </p:sp>
      <p:pic>
        <p:nvPicPr>
          <p:cNvPr id="12" name="Picture 10" descr="095sr">
            <a:extLst>
              <a:ext uri="{FF2B5EF4-FFF2-40B4-BE49-F238E27FC236}">
                <a16:creationId xmlns:a16="http://schemas.microsoft.com/office/drawing/2014/main" id="{54545D02-F145-446D-8660-85438F89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04" y="2571818"/>
            <a:ext cx="5192296" cy="352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977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6" y="304800"/>
            <a:ext cx="8844844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Local Earthquakes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86" y="1179873"/>
            <a:ext cx="8154672" cy="1725560"/>
          </a:xfrm>
        </p:spPr>
        <p:txBody>
          <a:bodyPr/>
          <a:lstStyle/>
          <a:p>
            <a:pPr lvl="1"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/>
              <a:t>1989 Loma </a:t>
            </a:r>
            <a:r>
              <a:rPr lang="en-US" altLang="en-US" sz="3200" b="1" dirty="0" err="1"/>
              <a:t>Prieta</a:t>
            </a:r>
            <a:r>
              <a:rPr lang="en-US" altLang="en-US" sz="3200" b="1" dirty="0"/>
              <a:t> earthquake Highway 17 damage at Summit Road</a:t>
            </a:r>
          </a:p>
        </p:txBody>
      </p:sp>
      <p:pic>
        <p:nvPicPr>
          <p:cNvPr id="7" name="Picture 6" descr="slide 48">
            <a:extLst>
              <a:ext uri="{FF2B5EF4-FFF2-40B4-BE49-F238E27FC236}">
                <a16:creationId xmlns:a16="http://schemas.microsoft.com/office/drawing/2014/main" id="{A5D817BB-F8DE-47B7-9D13-E937D74D9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6167"/>
            <a:ext cx="4776787" cy="330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2F1B8DEA-9D0C-48CE-BCB5-DDD4F7219A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r="7664"/>
          <a:stretch>
            <a:fillRect/>
          </a:stretch>
        </p:blipFill>
        <p:spPr bwMode="auto">
          <a:xfrm>
            <a:off x="4776787" y="2635069"/>
            <a:ext cx="4367213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45C010-4EE8-444E-9004-7EF3E769E8A6}"/>
              </a:ext>
            </a:extLst>
          </p:cNvPr>
          <p:cNvSpPr txBox="1"/>
          <p:nvPr/>
        </p:nvSpPr>
        <p:spPr>
          <a:xfrm>
            <a:off x="545697" y="5102942"/>
            <a:ext cx="3674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Crack due to sideways slip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3CF64E-8EC4-4A7A-8F34-1BD5A6A0123C}"/>
              </a:ext>
            </a:extLst>
          </p:cNvPr>
          <p:cNvSpPr txBox="1"/>
          <p:nvPr/>
        </p:nvSpPr>
        <p:spPr>
          <a:xfrm>
            <a:off x="4851606" y="5608293"/>
            <a:ext cx="4292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Roadway breakage &amp; landslide</a:t>
            </a:r>
          </a:p>
        </p:txBody>
      </p:sp>
    </p:spTree>
    <p:extLst>
      <p:ext uri="{BB962C8B-B14F-4D97-AF65-F5344CB8AC3E}">
        <p14:creationId xmlns:p14="http://schemas.microsoft.com/office/powerpoint/2010/main" val="3031338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24" y="304800"/>
            <a:ext cx="8857676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Local Earthquakes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3924" y="1179873"/>
            <a:ext cx="8508634" cy="345112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Calls for local fire </a:t>
            </a:r>
            <a:r>
              <a:rPr lang="en-US" altLang="en-US" b="1" dirty="0" err="1"/>
              <a:t>dept</a:t>
            </a:r>
            <a:r>
              <a:rPr lang="en-US" altLang="en-US" b="1" dirty="0"/>
              <a:t> in 1989 Earthquake 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21 Medical Emergencies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33 Utility Problems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11 Structure Collapses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  6 Fires                                                          (5 </a:t>
            </a:r>
            <a:r>
              <a:rPr lang="en-US" altLang="en-US" b="1" u="sng" dirty="0"/>
              <a:t>after</a:t>
            </a:r>
            <a:r>
              <a:rPr lang="en-US" altLang="en-US" b="1" dirty="0"/>
              <a:t> power restored)</a:t>
            </a:r>
          </a:p>
          <a:p>
            <a:pPr marL="0" indent="0" eaLnBrk="1" hangingPunct="1">
              <a:buNone/>
            </a:pPr>
            <a:r>
              <a:rPr lang="en-US" altLang="en-US" b="1" dirty="0"/>
              <a:t>48 Requests for Assistance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E5C024-7A98-4B2B-9D51-4AB3A3ECC446}"/>
              </a:ext>
            </a:extLst>
          </p:cNvPr>
          <p:cNvSpPr/>
          <p:nvPr/>
        </p:nvSpPr>
        <p:spPr>
          <a:xfrm>
            <a:off x="678425" y="5016455"/>
            <a:ext cx="70792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C00000"/>
                </a:solidFill>
              </a:rPr>
              <a:t>Over 100 emergency calls  for a district 	with daily staffing of 3 engines</a:t>
            </a:r>
          </a:p>
        </p:txBody>
      </p:sp>
      <p:pic>
        <p:nvPicPr>
          <p:cNvPr id="107524" name="Picture 4" descr="Image result for aptos fire department">
            <a:hlinkClick r:id="rId3"/>
            <a:extLst>
              <a:ext uri="{FF2B5EF4-FFF2-40B4-BE49-F238E27FC236}">
                <a16:creationId xmlns:a16="http://schemas.microsoft.com/office/drawing/2014/main" id="{DBB9B5D6-F62D-4919-A3C5-A4025257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420" y="1671482"/>
            <a:ext cx="2336800" cy="350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6" y="304800"/>
            <a:ext cx="8844844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Local Earthquakes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4" y="1179873"/>
            <a:ext cx="5057506" cy="4011559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2014 Napa earthquake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6.0 Richter Scale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1 Death; 250 Injured  	(falling debris)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613 Buildings 		damaged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Road Damage     $362 million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alt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3513266-E7AB-4396-AD08-84D3066D9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723535"/>
            <a:ext cx="444341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092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9" y="304800"/>
            <a:ext cx="8878711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Local Earthquakes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50518" y="1332529"/>
            <a:ext cx="5293482" cy="3451121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Visualizing earthquakes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en-US" b="1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Golf ball 6.0 Napa quake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Softball 6.9 Loma </a:t>
            </a:r>
            <a:r>
              <a:rPr lang="en-US" altLang="en-US" b="1" dirty="0" err="1"/>
              <a:t>Prieta</a:t>
            </a:r>
            <a:endParaRPr lang="en-US" altLang="en-US" b="1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Basketball 7.9 San 				Francisco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en-US" b="1" dirty="0"/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The “</a:t>
            </a:r>
            <a:r>
              <a:rPr lang="en-US" altLang="en-US" b="1" dirty="0">
                <a:solidFill>
                  <a:srgbClr val="FF0000"/>
                </a:solidFill>
              </a:rPr>
              <a:t>Big One</a:t>
            </a:r>
            <a:r>
              <a:rPr lang="en-US" altLang="en-US" b="1" dirty="0"/>
              <a:t>” we are expecting is 7.9 or more</a:t>
            </a:r>
          </a:p>
        </p:txBody>
      </p:sp>
      <p:pic>
        <p:nvPicPr>
          <p:cNvPr id="7" name="Picture 10" descr="MVC-722F">
            <a:extLst>
              <a:ext uri="{FF2B5EF4-FFF2-40B4-BE49-F238E27FC236}">
                <a16:creationId xmlns:a16="http://schemas.microsoft.com/office/drawing/2014/main" id="{6636BFCF-0600-4654-B8FE-D7B255715C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5" r="11768"/>
          <a:stretch/>
        </p:blipFill>
        <p:spPr bwMode="auto">
          <a:xfrm>
            <a:off x="227928" y="1519585"/>
            <a:ext cx="3622590" cy="391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0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7">
            <a:extLst>
              <a:ext uri="{FF2B5EF4-FFF2-40B4-BE49-F238E27FC236}">
                <a16:creationId xmlns:a16="http://schemas.microsoft.com/office/drawing/2014/main" id="{A0D52F9F-B25E-45E9-94AC-1CD2E0B63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04800"/>
            <a:ext cx="9128069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Setting the Stage-CERT Support</a:t>
            </a:r>
          </a:p>
        </p:txBody>
      </p:sp>
      <p:sp>
        <p:nvSpPr>
          <p:cNvPr id="71683" name="Slide Number Placeholder 2">
            <a:extLst>
              <a:ext uri="{FF2B5EF4-FFF2-40B4-BE49-F238E27FC236}">
                <a16:creationId xmlns:a16="http://schemas.microsoft.com/office/drawing/2014/main" id="{D97E84EE-A22F-4EBB-A281-B4F3AA2058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2DFA70D7-B8A6-4929-851E-6161BF785A43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71684" name="Picture 9" descr="CERT6">
            <a:extLst>
              <a:ext uri="{FF2B5EF4-FFF2-40B4-BE49-F238E27FC236}">
                <a16:creationId xmlns:a16="http://schemas.microsoft.com/office/drawing/2014/main" id="{12F3A0C0-98C6-41C8-81F4-0EE14A09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74496"/>
            <a:ext cx="3318556" cy="2211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5" name="Picture 10" descr="CERT8">
            <a:extLst>
              <a:ext uri="{FF2B5EF4-FFF2-40B4-BE49-F238E27FC236}">
                <a16:creationId xmlns:a16="http://schemas.microsoft.com/office/drawing/2014/main" id="{7AD1038D-5C38-48CE-B523-A0C35C650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5" r="1566" b="14575"/>
          <a:stretch/>
        </p:blipFill>
        <p:spPr bwMode="auto">
          <a:xfrm>
            <a:off x="5280711" y="1142437"/>
            <a:ext cx="3847357" cy="24610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Footer Placeholder 8">
            <a:extLst>
              <a:ext uri="{FF2B5EF4-FFF2-40B4-BE49-F238E27FC236}">
                <a16:creationId xmlns:a16="http://schemas.microsoft.com/office/drawing/2014/main" id="{1203B659-AF9F-4E49-943F-ED7C853D1D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78DE2-66DD-4449-850D-7C95F55E8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06085"/>
            <a:ext cx="3318388" cy="24167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76B7EC-D870-4B1C-BB3C-CC370FF69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11" y="3581551"/>
            <a:ext cx="3858297" cy="2517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93345-A4F3-49E2-A372-F5A8781DE8C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 b="8317"/>
          <a:stretch/>
        </p:blipFill>
        <p:spPr>
          <a:xfrm>
            <a:off x="9933" y="1192408"/>
            <a:ext cx="3308453" cy="2513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0E53E-A28C-47CA-BE42-D317594CDC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88" y="2713704"/>
            <a:ext cx="3028334" cy="2271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3F7A941-28C6-4371-B41C-225FC5E2CA77}"/>
              </a:ext>
            </a:extLst>
          </p:cNvPr>
          <p:cNvSpPr txBox="1"/>
          <p:nvPr/>
        </p:nvSpPr>
        <p:spPr>
          <a:xfrm>
            <a:off x="3318386" y="1165126"/>
            <a:ext cx="1962154" cy="1569660"/>
          </a:xfrm>
          <a:prstGeom prst="rect">
            <a:avLst/>
          </a:prstGeom>
          <a:solidFill>
            <a:srgbClr val="00863D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Fire, Search, Rescue,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908CB8-CE2B-4D56-AF1A-F31871CD4E98}"/>
              </a:ext>
            </a:extLst>
          </p:cNvPr>
          <p:cNvSpPr txBox="1"/>
          <p:nvPr/>
        </p:nvSpPr>
        <p:spPr>
          <a:xfrm>
            <a:off x="3318386" y="4920983"/>
            <a:ext cx="1962154" cy="1200329"/>
          </a:xfrm>
          <a:prstGeom prst="rect">
            <a:avLst/>
          </a:prstGeom>
          <a:solidFill>
            <a:srgbClr val="00863D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Utilities, Medical</a:t>
            </a:r>
          </a:p>
          <a:p>
            <a:endParaRPr lang="en-US" sz="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8" y="304800"/>
            <a:ext cx="8867422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Earthquake Impact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0900" y="1179873"/>
            <a:ext cx="8685610" cy="4439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What to expect from the next earthquake--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Damage to structures 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Casualties? Gas leaks?</a:t>
            </a:r>
            <a:endParaRPr lang="en-US" altLang="en-US" sz="32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Damage to infrastructure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Bridges, roads (Santa Cruz “island”)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Impaired communications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ATM machines not working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Gas stations, groceries and wells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Medical support slow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85320-4810-4066-891C-1124B4B69E22}"/>
              </a:ext>
            </a:extLst>
          </p:cNvPr>
          <p:cNvSpPr txBox="1"/>
          <p:nvPr/>
        </p:nvSpPr>
        <p:spPr>
          <a:xfrm>
            <a:off x="6873470" y="5664291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(Manual </a:t>
            </a:r>
            <a:r>
              <a:rPr lang="en-US" b="1" dirty="0" err="1">
                <a:solidFill>
                  <a:srgbClr val="FF0000"/>
                </a:solidFill>
              </a:rPr>
              <a:t>pg</a:t>
            </a:r>
            <a:r>
              <a:rPr lang="en-US" b="1" dirty="0">
                <a:solidFill>
                  <a:srgbClr val="FF0000"/>
                </a:solidFill>
              </a:rPr>
              <a:t> 1-9)</a:t>
            </a:r>
          </a:p>
        </p:txBody>
      </p:sp>
    </p:spTree>
    <p:extLst>
      <p:ext uri="{BB962C8B-B14F-4D97-AF65-F5344CB8AC3E}">
        <p14:creationId xmlns:p14="http://schemas.microsoft.com/office/powerpoint/2010/main" val="2261937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7">
            <a:extLst>
              <a:ext uri="{FF2B5EF4-FFF2-40B4-BE49-F238E27FC236}">
                <a16:creationId xmlns:a16="http://schemas.microsoft.com/office/drawing/2014/main" id="{B20E7593-533C-4550-9867-96D627B1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8" y="304800"/>
            <a:ext cx="8867422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Earthquake Impact</a:t>
            </a:r>
          </a:p>
        </p:txBody>
      </p:sp>
      <p:sp>
        <p:nvSpPr>
          <p:cNvPr id="30724" name="Slide Number Placeholder 2">
            <a:extLst>
              <a:ext uri="{FF2B5EF4-FFF2-40B4-BE49-F238E27FC236}">
                <a16:creationId xmlns:a16="http://schemas.microsoft.com/office/drawing/2014/main" id="{7E025FEF-CB7F-4868-9A37-D6291E26C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655F11E2-0440-4BC9-9CBD-28510F8F9B0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8" name="Footer Placeholder 8">
            <a:extLst>
              <a:ext uri="{FF2B5EF4-FFF2-40B4-BE49-F238E27FC236}">
                <a16:creationId xmlns:a16="http://schemas.microsoft.com/office/drawing/2014/main" id="{82EFDC53-E726-4BC3-B70E-6050D60B76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8ACB851-C067-46AC-AB85-F1A3A3378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1404" y="1179872"/>
            <a:ext cx="8685610" cy="4852217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One major vehicle accident would use all available resources of a fire department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Local hospitals go “code red”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Who will care for large number of victims during disaster?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City/county help may not be available for 72 hours (or longer!)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You will have to depend on yourself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/>
              <a:t>     </a:t>
            </a:r>
            <a:r>
              <a:rPr lang="en-US" altLang="en-US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CERT</a:t>
            </a:r>
            <a:r>
              <a:rPr lang="en-US" altLang="en-US" sz="3600" b="1" dirty="0">
                <a:solidFill>
                  <a:srgbClr val="00B050"/>
                </a:solidFill>
              </a:rPr>
              <a:t> can help in neighborhood!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291461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D841814-6422-4838-A840-F84343F1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556"/>
            <a:ext cx="9124331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Community Preparation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B3163795-0854-477E-B281-5506A0881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1166285"/>
            <a:ext cx="8981768" cy="5059355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Full community participation is key priority in lessening the impact of disasters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Governments at all levels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Non-governmental organizations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Businesses &amp; Schools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3200" b="1" dirty="0"/>
              <a:t>Individual citizens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Effective if consider unique attributes of community and engage whole community</a:t>
            </a:r>
          </a:p>
        </p:txBody>
      </p:sp>
      <p:sp>
        <p:nvSpPr>
          <p:cNvPr id="18436" name="Slide Number Placeholder 4">
            <a:extLst>
              <a:ext uri="{FF2B5EF4-FFF2-40B4-BE49-F238E27FC236}">
                <a16:creationId xmlns:a16="http://schemas.microsoft.com/office/drawing/2014/main" id="{2DA7D936-62D3-4E1B-BC94-5EF622A205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27DDE0F9-7092-470D-8B88-2A83AD54ACA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8437" name="Footer Placeholder 5">
            <a:extLst>
              <a:ext uri="{FF2B5EF4-FFF2-40B4-BE49-F238E27FC236}">
                <a16:creationId xmlns:a16="http://schemas.microsoft.com/office/drawing/2014/main" id="{A8C6115A-2DE7-45D1-8975-8F228B462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9E9DA86-B1D0-464B-9990-64D7B4C67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8" y="231060"/>
            <a:ext cx="8867422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Government</a:t>
            </a:r>
          </a:p>
        </p:txBody>
      </p:sp>
      <p:sp>
        <p:nvSpPr>
          <p:cNvPr id="20483" name="Content Placeholder 5">
            <a:extLst>
              <a:ext uri="{FF2B5EF4-FFF2-40B4-BE49-F238E27FC236}">
                <a16:creationId xmlns:a16="http://schemas.microsoft.com/office/drawing/2014/main" id="{B0FE6A87-5352-4BDD-9406-3ADB6CEFE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5" y="1181100"/>
            <a:ext cx="8711385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Government has responsibility to: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Develop, test, and refine emergency plans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Ensure emergency responders have  adequate skills and resources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3200" b="1" dirty="0"/>
              <a:t>Fire and Rescue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3200" b="1" dirty="0"/>
              <a:t>Medical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3200" b="1" dirty="0"/>
              <a:t>Law Enforcement</a:t>
            </a:r>
          </a:p>
          <a:p>
            <a:pPr lvl="2" eaLnBrk="1" hangingPunct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sz="3200" b="1" dirty="0"/>
              <a:t>Public Works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99B17DBA-80C4-4DA6-A808-9364B575D1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3152C139-5EBF-4FD6-996A-3D303343A65D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0485" name="Footer Placeholder 5">
            <a:extLst>
              <a:ext uri="{FF2B5EF4-FFF2-40B4-BE49-F238E27FC236}">
                <a16:creationId xmlns:a16="http://schemas.microsoft.com/office/drawing/2014/main" id="{BCD6EC76-848D-4221-9FE9-4DF26B48EB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6D29E33-97ED-4BA8-AEF9-39E5ED1CC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74" y="3255965"/>
            <a:ext cx="3314382" cy="284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0FF189-4A8F-484F-93CC-C69C868F579E}"/>
              </a:ext>
            </a:extLst>
          </p:cNvPr>
          <p:cNvSpPr txBox="1"/>
          <p:nvPr/>
        </p:nvSpPr>
        <p:spPr>
          <a:xfrm>
            <a:off x="-22581" y="5695774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(Manual </a:t>
            </a:r>
            <a:r>
              <a:rPr lang="en-US" b="1" dirty="0" err="1">
                <a:solidFill>
                  <a:srgbClr val="FF0000"/>
                </a:solidFill>
              </a:rPr>
              <a:t>pg</a:t>
            </a:r>
            <a:r>
              <a:rPr lang="en-US" b="1" dirty="0">
                <a:solidFill>
                  <a:srgbClr val="FF0000"/>
                </a:solidFill>
              </a:rPr>
              <a:t> 1-4)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>
            <a:extLst>
              <a:ext uri="{FF2B5EF4-FFF2-40B4-BE49-F238E27FC236}">
                <a16:creationId xmlns:a16="http://schemas.microsoft.com/office/drawing/2014/main" id="{2C3AFE68-EBDD-4CD4-8744-81257B6A0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6" y="304800"/>
            <a:ext cx="8829364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Emergency Operations Plan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567E5777-B531-4D83-A12C-F97A396554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236" y="1193955"/>
            <a:ext cx="6400796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Assigns responsibility to organizations and individuals &amp; gives lines of authority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Describes how people and property will be protected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Identifies people, supplies, equipment, &amp; facilities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Implemented by county EOC</a:t>
            </a:r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id="{C7D4BD32-8836-45B7-91A1-30054263EB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8E67D5EE-C668-4492-9C1E-B60CB5F68683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2533" name="Footer Placeholder 6">
            <a:extLst>
              <a:ext uri="{FF2B5EF4-FFF2-40B4-BE49-F238E27FC236}">
                <a16:creationId xmlns:a16="http://schemas.microsoft.com/office/drawing/2014/main" id="{2EEDFC4A-51CA-47B0-B6BF-6B4FAA9077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806FE-1B08-4B03-B560-8C8863106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896" y="2690197"/>
            <a:ext cx="3271104" cy="21767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8B187C-EFD3-46B8-A494-D8F146AC0BFC}"/>
              </a:ext>
            </a:extLst>
          </p:cNvPr>
          <p:cNvSpPr txBox="1"/>
          <p:nvPr/>
        </p:nvSpPr>
        <p:spPr>
          <a:xfrm>
            <a:off x="-11289" y="5700890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(Manual </a:t>
            </a:r>
            <a:r>
              <a:rPr lang="en-US" b="1" dirty="0" err="1">
                <a:solidFill>
                  <a:srgbClr val="FF0000"/>
                </a:solidFill>
              </a:rPr>
              <a:t>pg</a:t>
            </a:r>
            <a:r>
              <a:rPr lang="en-US" b="1" dirty="0">
                <a:solidFill>
                  <a:srgbClr val="FF0000"/>
                </a:solidFill>
              </a:rPr>
              <a:t> 1-5)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B859C60-A85C-4EFC-981A-AC7B8B4B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106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Businesses, </a:t>
            </a:r>
            <a:r>
              <a:rPr lang="en-US" altLang="en-US" dirty="0"/>
              <a:t>Schools, Non-profits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6D004A2-3F3D-45F2-92CA-7F70E3098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4744" y="1208702"/>
            <a:ext cx="7698658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Have a responsibility to participate in community preparedness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Help local planning council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Identify and integrate resources into government plans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Ensure that facilities, staff, and customers served are         prepared to cope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Mobilize volunteers</a:t>
            </a:r>
          </a:p>
        </p:txBody>
      </p:sp>
      <p:sp>
        <p:nvSpPr>
          <p:cNvPr id="24580" name="Slide Number Placeholder 4">
            <a:extLst>
              <a:ext uri="{FF2B5EF4-FFF2-40B4-BE49-F238E27FC236}">
                <a16:creationId xmlns:a16="http://schemas.microsoft.com/office/drawing/2014/main" id="{D6299AEA-584A-4AFB-802E-F82ACDA93C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19EA6541-FD43-4AA4-9553-CED14135B992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4581" name="Footer Placeholder 5">
            <a:extLst>
              <a:ext uri="{FF2B5EF4-FFF2-40B4-BE49-F238E27FC236}">
                <a16:creationId xmlns:a16="http://schemas.microsoft.com/office/drawing/2014/main" id="{ACE626CA-532E-4519-9159-8D578519DD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5E9BD-E1AB-4EB8-B630-F2ECC14BE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75"/>
          <a:stretch/>
        </p:blipFill>
        <p:spPr>
          <a:xfrm>
            <a:off x="7285703" y="1282443"/>
            <a:ext cx="1858297" cy="13049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3275DE-B1D2-4D02-B908-18806418F3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38" y="2882394"/>
            <a:ext cx="1853861" cy="1232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C8B348-78E4-4302-BA8F-0D8A596BF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45" y="4380267"/>
            <a:ext cx="1965223" cy="1578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750943-C73A-4A79-B6E2-26600F03B5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2"/>
          <a:stretch/>
        </p:blipFill>
        <p:spPr>
          <a:xfrm>
            <a:off x="4606436" y="4380268"/>
            <a:ext cx="2684789" cy="157807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5F53DDFF-4538-4340-828F-417F7A08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829" y="304800"/>
            <a:ext cx="9149829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The Public – Families/Neighbors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5C8D500-B555-43E9-B441-4ABEE9F88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3" y="1149711"/>
            <a:ext cx="8657304" cy="30540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Learn about community alerts, warnings, and evacuation plans &amp; routes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Take volunteer training 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Network and help others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Practice skills and personal plan</a:t>
            </a:r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C68891EE-3260-4A59-84F7-49F5FF92CD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A4F0FDF5-08C0-441A-B0B7-BE389F7449C2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6629" name="Footer Placeholder 5">
            <a:extLst>
              <a:ext uri="{FF2B5EF4-FFF2-40B4-BE49-F238E27FC236}">
                <a16:creationId xmlns:a16="http://schemas.microsoft.com/office/drawing/2014/main" id="{00975D9E-2805-416A-949C-881940C5E4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6D146-A6F9-4EF3-B93D-F3EC2EB1A1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838"/>
          <a:stretch/>
        </p:blipFill>
        <p:spPr>
          <a:xfrm>
            <a:off x="6002593" y="4346077"/>
            <a:ext cx="3156156" cy="1612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F48328-2720-4988-BA8A-BD9D6FC0B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697" y="4339146"/>
            <a:ext cx="2848896" cy="1770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1FBC74-773D-43D5-BFED-F5F8BA34B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9" y="4326735"/>
            <a:ext cx="3159526" cy="177501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7661A3E-4973-406A-8B38-80D8B9435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0" y="216312"/>
            <a:ext cx="8829370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Engaging Entire Community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D270E35C-625B-43CD-B67C-E58C983E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0" y="1164458"/>
            <a:ext cx="8834286" cy="3517487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Citizen Corps works to help communities be  safer, more prepared, &amp; more resilient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VOAD Councils bring together volunteer groups and community leaders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Councils ensure emergency plans more effectively reflect the community</a:t>
            </a:r>
          </a:p>
        </p:txBody>
      </p:sp>
      <p:sp>
        <p:nvSpPr>
          <p:cNvPr id="28676" name="Slide Number Placeholder 4">
            <a:extLst>
              <a:ext uri="{FF2B5EF4-FFF2-40B4-BE49-F238E27FC236}">
                <a16:creationId xmlns:a16="http://schemas.microsoft.com/office/drawing/2014/main" id="{79EA3019-1D59-46A8-AC9F-AE9CE6DE4F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1-</a:t>
            </a:r>
            <a:fld id="{D9D6D59B-A776-4A5F-90CC-57E09A356C79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8677" name="Footer Placeholder 5">
            <a:extLst>
              <a:ext uri="{FF2B5EF4-FFF2-40B4-BE49-F238E27FC236}">
                <a16:creationId xmlns:a16="http://schemas.microsoft.com/office/drawing/2014/main" id="{AFB5823E-1D9A-425F-B9A3-6D51B38C26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AE2031-A880-4F21-BC18-5DFA36688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0" b="10371"/>
          <a:stretch/>
        </p:blipFill>
        <p:spPr>
          <a:xfrm>
            <a:off x="3598611" y="4664004"/>
            <a:ext cx="4562191" cy="14068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712E17-396F-4ACC-BD7F-EDAFEB451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617" y="4605012"/>
            <a:ext cx="2234995" cy="149277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6">
            <a:extLst>
              <a:ext uri="{FF2B5EF4-FFF2-40B4-BE49-F238E27FC236}">
                <a16:creationId xmlns:a16="http://schemas.microsoft.com/office/drawing/2014/main" id="{F2A0E3EF-037F-4A40-8E6E-419E93E8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304800"/>
            <a:ext cx="8822267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Family Disaster Preparation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940E8D1-E610-4D14-BF2A-BF20DF87E8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498" y="1164462"/>
            <a:ext cx="6788991" cy="430719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Know local alerts, warning systems, evacuation routes, and sheltering plans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Address specific needs for yourself and people you know –  what to do &amp; where to go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Family Plan &amp; Supply Kit</a:t>
            </a:r>
          </a:p>
        </p:txBody>
      </p:sp>
      <p:sp>
        <p:nvSpPr>
          <p:cNvPr id="45060" name="Slide Number Placeholder 2">
            <a:extLst>
              <a:ext uri="{FF2B5EF4-FFF2-40B4-BE49-F238E27FC236}">
                <a16:creationId xmlns:a16="http://schemas.microsoft.com/office/drawing/2014/main" id="{45FE490A-E086-4C25-A5A6-5B4032DD34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22BD64ED-5E01-4864-A013-94BA9F25794F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5061" name="Footer Placeholder 7">
            <a:extLst>
              <a:ext uri="{FF2B5EF4-FFF2-40B4-BE49-F238E27FC236}">
                <a16:creationId xmlns:a16="http://schemas.microsoft.com/office/drawing/2014/main" id="{B3F516F1-45CB-432A-980D-9D448C35D6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45063" name="Picture 7" descr="Related image">
            <a:hlinkClick r:id="rId3"/>
            <a:extLst>
              <a:ext uri="{FF2B5EF4-FFF2-40B4-BE49-F238E27FC236}">
                <a16:creationId xmlns:a16="http://schemas.microsoft.com/office/drawing/2014/main" id="{3F20703A-373F-448C-92F9-45B0F7CE4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5352" r="13334"/>
          <a:stretch/>
        </p:blipFill>
        <p:spPr bwMode="auto">
          <a:xfrm>
            <a:off x="5943600" y="1164463"/>
            <a:ext cx="3200399" cy="215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F226B1-10CF-4AEB-AE66-4932DDBFBF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6" t="730" r="46472" b="2906"/>
          <a:stretch/>
        </p:blipFill>
        <p:spPr>
          <a:xfrm>
            <a:off x="6970854" y="3323144"/>
            <a:ext cx="2173146" cy="2774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858D59-CEB6-44A3-BDDC-CAB5BD99C77B}"/>
              </a:ext>
            </a:extLst>
          </p:cNvPr>
          <p:cNvSpPr txBox="1"/>
          <p:nvPr/>
        </p:nvSpPr>
        <p:spPr>
          <a:xfrm>
            <a:off x="693177" y="5338913"/>
            <a:ext cx="634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                 	       (websites in Manual pg 1-15)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	 ALSO: </a:t>
            </a:r>
            <a:r>
              <a:rPr lang="en-US" altLang="en-US" b="1" dirty="0">
                <a:solidFill>
                  <a:srgbClr val="00B050"/>
                </a:solidFill>
                <a:latin typeface="Arial Black" panose="020B0A04020102020204" pitchFamily="34" charset="0"/>
              </a:rPr>
              <a:t>santacruzcountycert.org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>
            <a:extLst>
              <a:ext uri="{FF2B5EF4-FFF2-40B4-BE49-F238E27FC236}">
                <a16:creationId xmlns:a16="http://schemas.microsoft.com/office/drawing/2014/main" id="{9576F272-4D97-4A59-82C1-745E506E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11" y="268904"/>
            <a:ext cx="8716115" cy="762000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Personal Preparation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53FB4A3E-0558-460E-A1F0-7788D4C40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040761" cy="4741606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Continuous: </a:t>
            </a:r>
            <a:r>
              <a:rPr lang="en-US" altLang="en-US" b="1" dirty="0">
                <a:solidFill>
                  <a:srgbClr val="FF0000"/>
                </a:solidFill>
              </a:rPr>
              <a:t>Be aware of surroundings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b="1" dirty="0"/>
              <a:t>Even before a quake hits, look around and decide on the safest place for you if a quake happens at that time and place.</a:t>
            </a:r>
          </a:p>
          <a:p>
            <a:pPr eaLnBrk="1" hangingPunct="1">
              <a:spcBef>
                <a:spcPts val="900"/>
              </a:spcBef>
              <a:buClrTx/>
              <a:buFont typeface="Wingdings" panose="05000000000000000000" pitchFamily="2" charset="2"/>
              <a:buChar char="Ø"/>
            </a:pPr>
            <a:r>
              <a:rPr lang="en-US" altLang="en-US" b="1" dirty="0"/>
              <a:t>Carry whistle with you 				   (it will last far longer      	       		       than your voice to call				 for help!)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US" alt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CC3AC-83B6-4125-ABD8-839EF34DBD97}"/>
              </a:ext>
            </a:extLst>
          </p:cNvPr>
          <p:cNvSpPr txBox="1"/>
          <p:nvPr/>
        </p:nvSpPr>
        <p:spPr>
          <a:xfrm>
            <a:off x="6445036" y="6268068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1-35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78DA2-0D33-4546-96CE-1CB2A795364B}"/>
              </a:ext>
            </a:extLst>
          </p:cNvPr>
          <p:cNvSpPr txBox="1"/>
          <p:nvPr/>
        </p:nvSpPr>
        <p:spPr>
          <a:xfrm>
            <a:off x="3170903" y="6223824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CERT Basic Training</a:t>
            </a:r>
          </a:p>
          <a:p>
            <a:pPr algn="ctr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Unit 1: Disaster Preparedness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B6021-BDD9-41D6-97B6-EBADA33EC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21088"/>
          <a:stretch/>
        </p:blipFill>
        <p:spPr>
          <a:xfrm>
            <a:off x="4916274" y="3228622"/>
            <a:ext cx="4227726" cy="287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98E01C1-40E4-44D8-A4C9-B999DD83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2" y="304800"/>
            <a:ext cx="8986318" cy="685800"/>
          </a:xfrm>
        </p:spPr>
        <p:txBody>
          <a:bodyPr/>
          <a:lstStyle/>
          <a:p>
            <a:pPr algn="ctr"/>
            <a:r>
              <a:rPr lang="en-US" altLang="en-US" dirty="0"/>
              <a:t>Setting the Stage-CERT Support</a:t>
            </a:r>
          </a:p>
        </p:txBody>
      </p:sp>
      <p:sp>
        <p:nvSpPr>
          <p:cNvPr id="13316" name="Footer Placeholder 3">
            <a:extLst>
              <a:ext uri="{FF2B5EF4-FFF2-40B4-BE49-F238E27FC236}">
                <a16:creationId xmlns:a16="http://schemas.microsoft.com/office/drawing/2014/main" id="{2715CEE7-CC59-4333-A303-E7273C8C7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CERT Basic Training</a:t>
            </a:r>
          </a:p>
          <a:p>
            <a:r>
              <a:rPr lang="en-US" altLang="en-US" sz="1400">
                <a:latin typeface="Arial" panose="020B0604020202020204" pitchFamily="34" charset="0"/>
              </a:rPr>
              <a:t>Unit 1: Disaster Preparedness</a:t>
            </a:r>
          </a:p>
        </p:txBody>
      </p:sp>
      <p:sp>
        <p:nvSpPr>
          <p:cNvPr id="13317" name="Slide Number Placeholder 4">
            <a:extLst>
              <a:ext uri="{FF2B5EF4-FFF2-40B4-BE49-F238E27FC236}">
                <a16:creationId xmlns:a16="http://schemas.microsoft.com/office/drawing/2014/main" id="{137E0D4E-2953-4DC6-A868-75DFB0985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algn="r"/>
            <a:r>
              <a:rPr lang="en-US" altLang="en-US" sz="1400">
                <a:latin typeface="Arial" panose="020B0604020202020204" pitchFamily="34" charset="0"/>
              </a:rPr>
              <a:t>1-</a:t>
            </a:r>
            <a:fld id="{34D077D7-DC39-496E-BD26-E8E4E834A957}" type="slidenum">
              <a:rPr lang="en-US" altLang="en-US" sz="1400">
                <a:latin typeface="Arial" panose="020B0604020202020204" pitchFamily="34" charset="0"/>
              </a:rPr>
              <a:pPr algn="r"/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4AD65-C41E-45B7-A05B-D56599079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21226" y="1193957"/>
            <a:ext cx="9286566" cy="4760749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/>
              <a:t>1994 L.A. earthquake (mag 6.7;moderate)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/>
              <a:t>71 Deaths; 9,196 Injured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3200" b="1" dirty="0">
                <a:solidFill>
                  <a:srgbClr val="00B050"/>
                </a:solidFill>
                <a:latin typeface="Arial Black" panose="020B0A04020102020204" pitchFamily="34" charset="0"/>
              </a:rPr>
              <a:t>CERT</a:t>
            </a:r>
            <a:r>
              <a:rPr lang="en-US" altLang="en-US" sz="3200" b="1" dirty="0"/>
              <a:t> Support in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altLang="en-US" sz="3200" b="1" dirty="0"/>
              <a:t>local neighborhoods</a:t>
            </a:r>
          </a:p>
          <a:p>
            <a:pPr marL="914400" lvl="2" indent="0" eaLnBrk="1" hangingPunct="1">
              <a:buNone/>
              <a:defRPr/>
            </a:pPr>
            <a:r>
              <a:rPr lang="en-US" altLang="en-US" sz="2800" b="1" dirty="0"/>
              <a:t>Firefight -     5</a:t>
            </a:r>
          </a:p>
          <a:p>
            <a:pPr marL="914400" lvl="2" indent="0" eaLnBrk="1" hangingPunct="1">
              <a:buNone/>
              <a:defRPr/>
            </a:pPr>
            <a:r>
              <a:rPr lang="en-US" altLang="en-US" sz="2800" b="1" dirty="0"/>
              <a:t>Search   -  203</a:t>
            </a:r>
          </a:p>
          <a:p>
            <a:pPr marL="914400" lvl="2" indent="0" eaLnBrk="1" hangingPunct="1">
              <a:buNone/>
              <a:defRPr/>
            </a:pPr>
            <a:r>
              <a:rPr lang="en-US" altLang="en-US" sz="2800" b="1" dirty="0"/>
              <a:t>Rescue  -    17</a:t>
            </a:r>
          </a:p>
          <a:p>
            <a:pPr marL="914400" lvl="2" indent="0" eaLnBrk="1" hangingPunct="1">
              <a:buNone/>
              <a:defRPr/>
            </a:pPr>
            <a:r>
              <a:rPr lang="en-US" altLang="en-US" sz="2800" b="1" dirty="0"/>
              <a:t>Utilities  -  156</a:t>
            </a:r>
          </a:p>
          <a:p>
            <a:pPr marL="914400" lvl="2" indent="0" eaLnBrk="1" hangingPunct="1">
              <a:buNone/>
              <a:defRPr/>
            </a:pPr>
            <a:r>
              <a:rPr lang="en-US" altLang="en-US" sz="2800" b="1" dirty="0"/>
              <a:t>Medical  -    57</a:t>
            </a:r>
          </a:p>
          <a:p>
            <a:endParaRPr lang="en-US" dirty="0"/>
          </a:p>
        </p:txBody>
      </p:sp>
      <p:pic>
        <p:nvPicPr>
          <p:cNvPr id="8" name="Picture 4" descr="northridge 1">
            <a:extLst>
              <a:ext uri="{FF2B5EF4-FFF2-40B4-BE49-F238E27FC236}">
                <a16:creationId xmlns:a16="http://schemas.microsoft.com/office/drawing/2014/main" id="{783D9D0E-9760-4C83-A52D-0965FA69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472" y="2305754"/>
            <a:ext cx="4306528" cy="3795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>
            <a:extLst>
              <a:ext uri="{FF2B5EF4-FFF2-40B4-BE49-F238E27FC236}">
                <a16:creationId xmlns:a16="http://schemas.microsoft.com/office/drawing/2014/main" id="{9576F272-4D97-4A59-82C1-745E506E7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8904"/>
            <a:ext cx="9143999" cy="762000"/>
          </a:xfrm>
        </p:spPr>
        <p:txBody>
          <a:bodyPr/>
          <a:lstStyle/>
          <a:p>
            <a:pPr algn="ctr" eaLnBrk="1" hangingPunct="1"/>
            <a:r>
              <a:rPr lang="en-US" altLang="en-US" b="1" dirty="0"/>
              <a:t>Personal Preparation</a:t>
            </a: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53FB4A3E-0558-460E-A1F0-7788D4C40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72496"/>
            <a:ext cx="9040761" cy="272107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First Actions: </a:t>
            </a:r>
            <a:r>
              <a:rPr lang="en-US" altLang="en-US" b="1" dirty="0">
                <a:solidFill>
                  <a:srgbClr val="FF0000"/>
                </a:solidFill>
              </a:rPr>
              <a:t>Duck, Cover &amp; Hold On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If inside, STAY inside. 90% of those injured in a quake are hurt by falling objects. Glass is the biggest hazard – sharp &amp; slippery!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If in your car, PULL OVER, stop, stay inside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8CC3AC-83B6-4125-ABD8-839EF34DBD97}"/>
              </a:ext>
            </a:extLst>
          </p:cNvPr>
          <p:cNvSpPr txBox="1"/>
          <p:nvPr/>
        </p:nvSpPr>
        <p:spPr>
          <a:xfrm>
            <a:off x="6445036" y="6268068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1-35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78DA2-0D33-4546-96CE-1CB2A795364B}"/>
              </a:ext>
            </a:extLst>
          </p:cNvPr>
          <p:cNvSpPr txBox="1"/>
          <p:nvPr/>
        </p:nvSpPr>
        <p:spPr>
          <a:xfrm>
            <a:off x="3170903" y="6223824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CERT Basic Training</a:t>
            </a:r>
          </a:p>
          <a:p>
            <a:pPr algn="ctr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Unit 1: Disaster Preparedness</a:t>
            </a:r>
          </a:p>
        </p:txBody>
      </p:sp>
      <p:pic>
        <p:nvPicPr>
          <p:cNvPr id="8" name="Picture 6" descr="duck and hold">
            <a:extLst>
              <a:ext uri="{FF2B5EF4-FFF2-40B4-BE49-F238E27FC236}">
                <a16:creationId xmlns:a16="http://schemas.microsoft.com/office/drawing/2014/main" id="{BA526CD4-BBB8-49C4-AC5F-8329FFB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2" y="3895453"/>
            <a:ext cx="2993923" cy="219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slide 67">
            <a:extLst>
              <a:ext uri="{FF2B5EF4-FFF2-40B4-BE49-F238E27FC236}">
                <a16:creationId xmlns:a16="http://schemas.microsoft.com/office/drawing/2014/main" id="{3EA6CB79-15F3-48D6-A635-61E6CC6267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"/>
          <a:stretch/>
        </p:blipFill>
        <p:spPr>
          <a:xfrm>
            <a:off x="3288883" y="3898472"/>
            <a:ext cx="2286007" cy="2205004"/>
          </a:xfrm>
          <a:prstGeom prst="rect">
            <a:avLst/>
          </a:prstGeom>
          <a:noFill/>
        </p:spPr>
      </p:pic>
      <p:pic>
        <p:nvPicPr>
          <p:cNvPr id="10" name="Picture 5" descr="019sr">
            <a:extLst>
              <a:ext uri="{FF2B5EF4-FFF2-40B4-BE49-F238E27FC236}">
                <a16:creationId xmlns:a16="http://schemas.microsoft.com/office/drawing/2014/main" id="{86DF4A0B-4EB9-45CD-B5F2-165B9C659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9460" y="3893574"/>
            <a:ext cx="3271303" cy="2195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32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>
            <a:extLst>
              <a:ext uri="{FF2B5EF4-FFF2-40B4-BE49-F238E27FC236}">
                <a16:creationId xmlns:a16="http://schemas.microsoft.com/office/drawing/2014/main" id="{D1E1B03B-1A5A-413A-A52C-639DB66C7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9" y="304800"/>
            <a:ext cx="8878711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After-Disaster Actions</a:t>
            </a:r>
          </a:p>
        </p:txBody>
      </p:sp>
      <p:sp>
        <p:nvSpPr>
          <p:cNvPr id="47107" name="Content Placeholder 4">
            <a:extLst>
              <a:ext uri="{FF2B5EF4-FFF2-40B4-BE49-F238E27FC236}">
                <a16:creationId xmlns:a16="http://schemas.microsoft.com/office/drawing/2014/main" id="{0A6E6E79-F224-4F58-8B30-FADFEBCF2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8" y="1164460"/>
            <a:ext cx="8686800" cy="494137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Assess situation; decide to stay or move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Critical early decision in disasters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3200" b="1" dirty="0"/>
              <a:t>Shelter in place or evacuate?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Seek clean air and protect breathing passages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Protect from debris and                       signal “help” if trapped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Remove contaminants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Practice good hygiene</a:t>
            </a:r>
            <a:endParaRPr lang="en-US" altLang="en-US" sz="2800" b="1" dirty="0"/>
          </a:p>
        </p:txBody>
      </p:sp>
      <p:sp>
        <p:nvSpPr>
          <p:cNvPr id="47108" name="Slide Number Placeholder 2">
            <a:extLst>
              <a:ext uri="{FF2B5EF4-FFF2-40B4-BE49-F238E27FC236}">
                <a16:creationId xmlns:a16="http://schemas.microsoft.com/office/drawing/2014/main" id="{4C411E13-B955-4F62-B5DA-E1530B53B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8578E8E6-75CC-4F51-BD01-54460388FB1E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7109" name="Footer Placeholder 5">
            <a:extLst>
              <a:ext uri="{FF2B5EF4-FFF2-40B4-BE49-F238E27FC236}">
                <a16:creationId xmlns:a16="http://schemas.microsoft.com/office/drawing/2014/main" id="{416BF962-5D9F-4C48-A114-651EB0E0BA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D8DBD-4AFF-4E91-A38D-6B4201944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15" y="3716591"/>
            <a:ext cx="2389242" cy="2389242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60C5B8E8-D009-4657-8F53-A0431BF79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4" y="304800"/>
            <a:ext cx="8833555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Plan for After-Disaster Actions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8F31AEF0-D028-4E3C-992E-29DF11418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164461"/>
            <a:ext cx="4866967" cy="4911875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/>
              <a:t>Sealing a room to shelter in place: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800" b="1" dirty="0"/>
              <a:t>Identify internal room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800" b="1" dirty="0"/>
              <a:t>Stay for several hours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800" b="1" dirty="0"/>
              <a:t>Short-term supplies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/>
              <a:t>Extended=stay shelter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800" b="1" dirty="0"/>
              <a:t>Stay for several days or up to 2 weeks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800" b="1" dirty="0"/>
              <a:t>Store emergency water and other supplies</a:t>
            </a:r>
          </a:p>
        </p:txBody>
      </p:sp>
      <p:sp>
        <p:nvSpPr>
          <p:cNvPr id="49156" name="Content Placeholder 5">
            <a:extLst>
              <a:ext uri="{FF2B5EF4-FFF2-40B4-BE49-F238E27FC236}">
                <a16:creationId xmlns:a16="http://schemas.microsoft.com/office/drawing/2014/main" id="{B66CB80B-9607-4312-849B-087BCB50A2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4955" y="1341438"/>
            <a:ext cx="4159045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Mass care or community shelter</a:t>
            </a:r>
          </a:p>
          <a:p>
            <a:pPr lvl="1" eaLnBrk="1" hangingPunct="1"/>
            <a:r>
              <a:rPr lang="en-US" altLang="en-US" sz="2800" b="1" dirty="0"/>
              <a:t>Bring 3-day disaster kits</a:t>
            </a:r>
          </a:p>
          <a:p>
            <a:pPr lvl="1" eaLnBrk="1" hangingPunct="1"/>
            <a:r>
              <a:rPr lang="en-US" altLang="en-US" sz="2800" b="1" dirty="0"/>
              <a:t>Shelters provide most supplies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/>
              <a:t>Know which ones will take pets</a:t>
            </a:r>
          </a:p>
        </p:txBody>
      </p:sp>
      <p:sp>
        <p:nvSpPr>
          <p:cNvPr id="49157" name="Slide Number Placeholder 4">
            <a:extLst>
              <a:ext uri="{FF2B5EF4-FFF2-40B4-BE49-F238E27FC236}">
                <a16:creationId xmlns:a16="http://schemas.microsoft.com/office/drawing/2014/main" id="{CCD25AFC-295D-4773-8906-2A53F14F8E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253318" y="6245225"/>
            <a:ext cx="752168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1-</a:t>
            </a:r>
            <a:fld id="{C4F2D3EF-5FF9-4E2A-A414-380EA7BA3E44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49158" name="Footer Placeholder 6">
            <a:extLst>
              <a:ext uri="{FF2B5EF4-FFF2-40B4-BE49-F238E27FC236}">
                <a16:creationId xmlns:a16="http://schemas.microsoft.com/office/drawing/2014/main" id="{843FE25F-69A7-418D-A2B2-89DB567FAA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4A72A05A-4738-4DD1-AC04-CAAAA9AD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10" y="293511"/>
            <a:ext cx="8808390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Hazards Vary with Structures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45730488-9CD0-4B63-8C91-B14FAA8E6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10" y="1164457"/>
            <a:ext cx="8621577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Wood-framed homes have performed well in most types of disasters but damage will vary by structure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Significant differences between single-family homes and multiple-unit dwellings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Be aware of objects                                and exits in a room.                                    If lights go out, how                                   do you get out?</a:t>
            </a:r>
          </a:p>
        </p:txBody>
      </p:sp>
      <p:sp>
        <p:nvSpPr>
          <p:cNvPr id="38916" name="Slide Number Placeholder 4">
            <a:extLst>
              <a:ext uri="{FF2B5EF4-FFF2-40B4-BE49-F238E27FC236}">
                <a16:creationId xmlns:a16="http://schemas.microsoft.com/office/drawing/2014/main" id="{3BE67C43-7A96-4CEF-A2CC-1305CA86E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A5B80EA5-8F2D-4763-83AF-E1A8608A6BC8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8917" name="Footer Placeholder 5">
            <a:extLst>
              <a:ext uri="{FF2B5EF4-FFF2-40B4-BE49-F238E27FC236}">
                <a16:creationId xmlns:a16="http://schemas.microsoft.com/office/drawing/2014/main" id="{791A7ABF-BBCC-4F2F-9292-452DE63D1C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05040-A1C5-4319-A0E5-EEAA7C716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79" y="3784178"/>
            <a:ext cx="4154129" cy="2336698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4A72A05A-4738-4DD1-AC04-CAAAA9AD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70" y="304800"/>
            <a:ext cx="8882130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Hazards Vary with Structures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45730488-9CD0-4B63-8C91-B14FAA8E6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70" y="1052478"/>
            <a:ext cx="8592077" cy="507116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In public places like restaurants or stadium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Identify exit routes as you </a:t>
            </a:r>
            <a:r>
              <a:rPr lang="en-US" altLang="en-US" b="1" u="sng" dirty="0"/>
              <a:t>enter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/>
              <a:t>Look for two exits. Don’t put yourself in place where you can be trampled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dirty="0"/>
              <a:t>Avoid sitting under 				      air conditioner or 				    near windows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Get between the seats         		          and cover your head 		                        &amp; neck during a quake.</a:t>
            </a:r>
          </a:p>
          <a:p>
            <a:pPr marL="0" indent="0" eaLnBrk="1" hangingPunct="1">
              <a:buNone/>
            </a:pPr>
            <a:endParaRPr lang="en-US" altLang="en-US" b="1" dirty="0"/>
          </a:p>
        </p:txBody>
      </p:sp>
      <p:sp>
        <p:nvSpPr>
          <p:cNvPr id="38916" name="Slide Number Placeholder 4">
            <a:extLst>
              <a:ext uri="{FF2B5EF4-FFF2-40B4-BE49-F238E27FC236}">
                <a16:creationId xmlns:a16="http://schemas.microsoft.com/office/drawing/2014/main" id="{3BE67C43-7A96-4CEF-A2CC-1305CA86EF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A5B80EA5-8F2D-4763-83AF-E1A8608A6BC8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8917" name="Footer Placeholder 5">
            <a:extLst>
              <a:ext uri="{FF2B5EF4-FFF2-40B4-BE49-F238E27FC236}">
                <a16:creationId xmlns:a16="http://schemas.microsoft.com/office/drawing/2014/main" id="{791A7ABF-BBCC-4F2F-9292-452DE63D1C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A4701-45EB-4768-9157-D65E1799A0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/>
          <a:stretch/>
        </p:blipFill>
        <p:spPr>
          <a:xfrm>
            <a:off x="5238044" y="3169595"/>
            <a:ext cx="3905956" cy="29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19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7">
            <a:extLst>
              <a:ext uri="{FF2B5EF4-FFF2-40B4-BE49-F238E27FC236}">
                <a16:creationId xmlns:a16="http://schemas.microsoft.com/office/drawing/2014/main" id="{B1088C28-0058-45A8-9C2B-FF805E7EE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98" y="304800"/>
            <a:ext cx="8846002" cy="685800"/>
          </a:xfrm>
        </p:spPr>
        <p:txBody>
          <a:bodyPr/>
          <a:lstStyle/>
          <a:p>
            <a:pPr algn="ctr" eaLnBrk="1" hangingPunct="1"/>
            <a:r>
              <a:rPr lang="en-US" altLang="en-US"/>
              <a:t>Hazards from Home Fixtures</a:t>
            </a:r>
          </a:p>
        </p:txBody>
      </p:sp>
      <p:sp>
        <p:nvSpPr>
          <p:cNvPr id="40963" name="Rectangle 15">
            <a:extLst>
              <a:ext uri="{FF2B5EF4-FFF2-40B4-BE49-F238E27FC236}">
                <a16:creationId xmlns:a16="http://schemas.microsoft.com/office/drawing/2014/main" id="{D0BE2141-EC6A-4BC3-9F4A-B9B05872BC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598" y="1201738"/>
            <a:ext cx="7494997" cy="46974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Broken ceramics &amp; glassware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Gas line ruptures due to d</a:t>
            </a:r>
            <a:r>
              <a:rPr lang="en-US" altLang="en-US" sz="3200" b="1" dirty="0"/>
              <a:t>isplaced water heaters or ranges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Damage f</a:t>
            </a:r>
            <a:r>
              <a:rPr lang="en-US" altLang="en-US" sz="3200" b="1" dirty="0"/>
              <a:t>rom falling books              or cabinet contents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Electric shock or injury                f</a:t>
            </a:r>
            <a:r>
              <a:rPr lang="en-US" altLang="en-US" sz="3200" b="1" dirty="0"/>
              <a:t>rom displaced appliances,        office equipment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Fire f</a:t>
            </a:r>
            <a:r>
              <a:rPr lang="en-US" altLang="en-US" sz="3200" b="1" dirty="0"/>
              <a:t>rom faulty wiring, overloaded plugs, or frayed electric cords</a:t>
            </a:r>
          </a:p>
        </p:txBody>
      </p:sp>
      <p:sp>
        <p:nvSpPr>
          <p:cNvPr id="40964" name="Slide Number Placeholder 4">
            <a:extLst>
              <a:ext uri="{FF2B5EF4-FFF2-40B4-BE49-F238E27FC236}">
                <a16:creationId xmlns:a16="http://schemas.microsoft.com/office/drawing/2014/main" id="{ABFCF569-CFE5-4996-A4EB-60337CDA67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BB037A5A-985E-4D64-BDD2-62155EBCC6C6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1A3377A-B6E1-49B3-B744-2608AC17B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292225"/>
            <a:ext cx="8042275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eaLnBrk="1" hangingPunct="1">
              <a:buClrTx/>
              <a:buFontTx/>
              <a:buChar char="•"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0966" name="Rectangle 3">
            <a:extLst>
              <a:ext uri="{FF2B5EF4-FFF2-40B4-BE49-F238E27FC236}">
                <a16:creationId xmlns:a16="http://schemas.microsoft.com/office/drawing/2014/main" id="{758AE57E-844B-4DA2-8F37-0242620E3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" y="1201738"/>
            <a:ext cx="8229600" cy="517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40967" name="Footer Placeholder 8">
            <a:extLst>
              <a:ext uri="{FF2B5EF4-FFF2-40B4-BE49-F238E27FC236}">
                <a16:creationId xmlns:a16="http://schemas.microsoft.com/office/drawing/2014/main" id="{B7C95520-138A-4653-AA32-A0E1AE880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6A0A9D-E4A2-4459-A417-3E6EBDF6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/>
          <a:stretch>
            <a:fillRect/>
          </a:stretch>
        </p:blipFill>
        <p:spPr bwMode="auto">
          <a:xfrm>
            <a:off x="5881944" y="2273712"/>
            <a:ext cx="3262056" cy="215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ED05C2-6EFA-4BD2-9323-961231540A11}"/>
              </a:ext>
            </a:extLst>
          </p:cNvPr>
          <p:cNvSpPr txBox="1"/>
          <p:nvPr/>
        </p:nvSpPr>
        <p:spPr>
          <a:xfrm>
            <a:off x="6279951" y="4343164"/>
            <a:ext cx="29033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Local kitchen after</a:t>
            </a:r>
          </a:p>
          <a:p>
            <a:r>
              <a:rPr lang="en-US" b="1" dirty="0">
                <a:solidFill>
                  <a:schemeClr val="accent2"/>
                </a:solidFill>
                <a:latin typeface="+mn-lt"/>
              </a:rPr>
              <a:t>  1989 earthquake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063B1A1-B6E5-43E4-8603-71AEED95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Home &amp; Workplace Readiness</a:t>
            </a: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38A085A5-BDA9-4465-B7AF-8BD92FCAE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44F7DEA5-A9B7-4651-AAC2-F6013A324A9F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3016" name="Footer Placeholder 8">
            <a:extLst>
              <a:ext uri="{FF2B5EF4-FFF2-40B4-BE49-F238E27FC236}">
                <a16:creationId xmlns:a16="http://schemas.microsoft.com/office/drawing/2014/main" id="{41E94C2A-E2B6-48EE-B6B5-4DF6B2E83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4086F-7107-44CF-852E-26D5EABC2336}"/>
              </a:ext>
            </a:extLst>
          </p:cNvPr>
          <p:cNvSpPr txBox="1"/>
          <p:nvPr/>
        </p:nvSpPr>
        <p:spPr>
          <a:xfrm>
            <a:off x="197307" y="1106131"/>
            <a:ext cx="459755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Family Supply Kit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Assemble with whole family, so everyone knows </a:t>
            </a:r>
            <a:r>
              <a:rPr lang="en-US" altLang="en-US" sz="3200" b="1" u="sng" dirty="0">
                <a:latin typeface="+mn-lt"/>
              </a:rPr>
              <a:t>what’s</a:t>
            </a:r>
            <a:r>
              <a:rPr lang="en-US" altLang="en-US" sz="3200" b="1" dirty="0">
                <a:latin typeface="+mn-lt"/>
              </a:rPr>
              <a:t> in it and </a:t>
            </a:r>
            <a:r>
              <a:rPr lang="en-US" altLang="en-US" sz="3200" b="1" u="sng" dirty="0">
                <a:latin typeface="+mn-lt"/>
              </a:rPr>
              <a:t>where</a:t>
            </a:r>
            <a:r>
              <a:rPr lang="en-US" altLang="en-US" sz="3200" b="1" dirty="0">
                <a:latin typeface="+mn-lt"/>
              </a:rPr>
              <a:t> it’s stored.</a:t>
            </a:r>
          </a:p>
          <a:p>
            <a:pPr marL="571500" indent="-571500"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Have correct size clothing for growing children.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74B881-5858-4CAE-A11A-8DCF401C4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87" y="1602635"/>
            <a:ext cx="4441431" cy="408530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063B1A1-B6E5-43E4-8603-71AEED95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Home &amp; Workplace Readiness</a:t>
            </a: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38A085A5-BDA9-4465-B7AF-8BD92FCAE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44F7DEA5-A9B7-4651-AAC2-F6013A324A9F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3016" name="Footer Placeholder 8">
            <a:extLst>
              <a:ext uri="{FF2B5EF4-FFF2-40B4-BE49-F238E27FC236}">
                <a16:creationId xmlns:a16="http://schemas.microsoft.com/office/drawing/2014/main" id="{41E94C2A-E2B6-48EE-B6B5-4DF6B2E83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4086F-7107-44CF-852E-26D5EABC2336}"/>
              </a:ext>
            </a:extLst>
          </p:cNvPr>
          <p:cNvSpPr txBox="1"/>
          <p:nvPr/>
        </p:nvSpPr>
        <p:spPr>
          <a:xfrm>
            <a:off x="181348" y="1151287"/>
            <a:ext cx="65242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+mn-lt"/>
              </a:rPr>
              <a:t>Family Supply Kit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The most important  item you’ll need is </a:t>
            </a:r>
            <a:r>
              <a:rPr lang="en-US" altLang="en-US" sz="3600" b="1" dirty="0">
                <a:solidFill>
                  <a:srgbClr val="0066CC"/>
                </a:solidFill>
                <a:latin typeface="+mn-lt"/>
              </a:rPr>
              <a:t>water</a:t>
            </a:r>
            <a:r>
              <a:rPr lang="en-US" altLang="en-US" sz="3200" b="1" dirty="0">
                <a:latin typeface="+mn-lt"/>
              </a:rPr>
              <a:t> 	              (1 gal/person/day)</a:t>
            </a:r>
          </a:p>
          <a:p>
            <a:pPr marL="571500" indent="-571500"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You can survive many days without food, but less than     1 week without water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Chart on 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page 1-23 </a:t>
            </a:r>
            <a:r>
              <a:rPr lang="en-US" altLang="en-US" sz="3200" b="1" dirty="0">
                <a:latin typeface="+mn-lt"/>
              </a:rPr>
              <a:t>of</a:t>
            </a:r>
            <a:r>
              <a:rPr lang="en-US" alt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3200" b="1" dirty="0">
                <a:latin typeface="+mn-lt"/>
              </a:rPr>
              <a:t>CERT manual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latin typeface="+mn-lt"/>
              </a:rPr>
              <a:t>describes bleach use</a:t>
            </a:r>
          </a:p>
        </p:txBody>
      </p:sp>
      <p:pic>
        <p:nvPicPr>
          <p:cNvPr id="7" name="Picture 8" descr="water">
            <a:extLst>
              <a:ext uri="{FF2B5EF4-FFF2-40B4-BE49-F238E27FC236}">
                <a16:creationId xmlns:a16="http://schemas.microsoft.com/office/drawing/2014/main" id="{37979CFF-498E-480C-A7BA-1C22D5C18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t="10687" r="14703" b="8572"/>
          <a:stretch>
            <a:fillRect/>
          </a:stretch>
        </p:blipFill>
        <p:spPr bwMode="auto">
          <a:xfrm>
            <a:off x="6581421" y="1328380"/>
            <a:ext cx="2506455" cy="245172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3CD8F6-BB5F-4124-8F2E-81FCCD78C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" r="26774"/>
          <a:stretch/>
        </p:blipFill>
        <p:spPr>
          <a:xfrm>
            <a:off x="6581422" y="3986436"/>
            <a:ext cx="2528710" cy="19784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5407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063B1A1-B6E5-43E4-8603-71AEED95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Home &amp; Workplace Readiness</a:t>
            </a: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38A085A5-BDA9-4465-B7AF-8BD92FCAE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44F7DEA5-A9B7-4651-AAC2-F6013A324A9F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3016" name="Footer Placeholder 8">
            <a:extLst>
              <a:ext uri="{FF2B5EF4-FFF2-40B4-BE49-F238E27FC236}">
                <a16:creationId xmlns:a16="http://schemas.microsoft.com/office/drawing/2014/main" id="{41E94C2A-E2B6-48EE-B6B5-4DF6B2E83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4086F-7107-44CF-852E-26D5EABC2336}"/>
              </a:ext>
            </a:extLst>
          </p:cNvPr>
          <p:cNvSpPr txBox="1"/>
          <p:nvPr/>
        </p:nvSpPr>
        <p:spPr>
          <a:xfrm>
            <a:off x="269411" y="1106131"/>
            <a:ext cx="5777425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n-lt"/>
              </a:rPr>
              <a:t>Family Supply Kit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Second most important item is food, even snack bars</a:t>
            </a:r>
          </a:p>
          <a:p>
            <a:pPr marL="571500" indent="-571500"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Use foods that aren’t salty &amp; don’t need    much water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If you use cans, you need a manual opener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9A54962-BB69-401A-87B6-E96B496B9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10" y="4568029"/>
            <a:ext cx="2487306" cy="140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61BCF9-6EEE-4418-BD35-CBFE5FC3C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619" y="1159028"/>
            <a:ext cx="3314472" cy="1864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B178C-4342-4D0D-8B9C-A48DD85523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" t="20616" r="3068" b="19530"/>
          <a:stretch/>
        </p:blipFill>
        <p:spPr>
          <a:xfrm>
            <a:off x="5825871" y="2912535"/>
            <a:ext cx="3314472" cy="11740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7144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063B1A1-B6E5-43E4-8603-71AEED95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Home &amp; Workplace Readiness</a:t>
            </a: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38A085A5-BDA9-4465-B7AF-8BD92FCAE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44F7DEA5-A9B7-4651-AAC2-F6013A324A9F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3016" name="Footer Placeholder 8">
            <a:extLst>
              <a:ext uri="{FF2B5EF4-FFF2-40B4-BE49-F238E27FC236}">
                <a16:creationId xmlns:a16="http://schemas.microsoft.com/office/drawing/2014/main" id="{41E94C2A-E2B6-48EE-B6B5-4DF6B2E83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4086F-7107-44CF-852E-26D5EABC2336}"/>
              </a:ext>
            </a:extLst>
          </p:cNvPr>
          <p:cNvSpPr txBox="1"/>
          <p:nvPr/>
        </p:nvSpPr>
        <p:spPr>
          <a:xfrm>
            <a:off x="107183" y="1106131"/>
            <a:ext cx="64263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n-lt"/>
              </a:rPr>
              <a:t>Family Supply Kit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Be sure to include medicines</a:t>
            </a:r>
          </a:p>
          <a:p>
            <a:pPr marL="571500" indent="-571500"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A radio will give important information and may be able to charge your cell phone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If you have pets, remember pet food &amp; extra water. Also  a carrier to transport them</a:t>
            </a:r>
          </a:p>
          <a:p>
            <a:pPr marL="571500" indent="-571500"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Flashlight &amp; matches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8571A864-B68A-4111-97D8-B0A563A96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27" y="1290637"/>
            <a:ext cx="2738437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FDF564-0420-4560-8402-56F8D337D206}"/>
              </a:ext>
            </a:extLst>
          </p:cNvPr>
          <p:cNvSpPr txBox="1"/>
          <p:nvPr/>
        </p:nvSpPr>
        <p:spPr>
          <a:xfrm>
            <a:off x="6373992" y="3716596"/>
            <a:ext cx="27174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r>
              <a:rPr lang="en-US" altLang="en-US" sz="2800" b="1" u="sng" dirty="0">
                <a:solidFill>
                  <a:srgbClr val="C00000"/>
                </a:solidFill>
              </a:rPr>
              <a:t>Key stations:</a:t>
            </a: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KSCO 1080AM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KCBS  740AM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KDON 102.5FM</a:t>
            </a:r>
          </a:p>
        </p:txBody>
      </p:sp>
    </p:spTree>
    <p:extLst>
      <p:ext uri="{BB962C8B-B14F-4D97-AF65-F5344CB8AC3E}">
        <p14:creationId xmlns:p14="http://schemas.microsoft.com/office/powerpoint/2010/main" val="60818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45EEB4CE-49F9-4AFE-8F52-413349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78" y="260556"/>
            <a:ext cx="8867421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Course Overview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DFED6E-26C6-48CC-8540-7B627E4E7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0397" y="1179210"/>
            <a:ext cx="5840361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It starts with you and your family to prepare before an emergency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It’s a TEAM concept – one person alone cannot work well in a disaster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Both knowledge and skills are needed to succeed</a:t>
            </a:r>
          </a:p>
        </p:txBody>
      </p:sp>
      <p:sp>
        <p:nvSpPr>
          <p:cNvPr id="14340" name="Slide Number Placeholder 2">
            <a:extLst>
              <a:ext uri="{FF2B5EF4-FFF2-40B4-BE49-F238E27FC236}">
                <a16:creationId xmlns:a16="http://schemas.microsoft.com/office/drawing/2014/main" id="{3E904A53-22F7-4425-94AB-5C9526E4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D97EAEF-BDBA-4F1D-91AD-C54660DD361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6D28884C-6A76-473C-B7D3-1BE25B53B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EB7719-45F2-46BE-A47E-464C774E3FDA}"/>
              </a:ext>
            </a:extLst>
          </p:cNvPr>
          <p:cNvSpPr/>
          <p:nvPr/>
        </p:nvSpPr>
        <p:spPr>
          <a:xfrm>
            <a:off x="6149544" y="5625511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(Manual pages 7 to 9)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3B34F02-432F-4483-AD72-8653F08F7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9874"/>
            <a:ext cx="3200397" cy="251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6FDD33-709C-42F8-800F-A8ADF2D45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9576"/>
            <a:ext cx="3200397" cy="240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0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2063B1A1-B6E5-43E4-8603-71AEED95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3999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Home &amp; Workplace Readiness</a:t>
            </a:r>
          </a:p>
        </p:txBody>
      </p:sp>
      <p:sp>
        <p:nvSpPr>
          <p:cNvPr id="43012" name="Slide Number Placeholder 4">
            <a:extLst>
              <a:ext uri="{FF2B5EF4-FFF2-40B4-BE49-F238E27FC236}">
                <a16:creationId xmlns:a16="http://schemas.microsoft.com/office/drawing/2014/main" id="{38A085A5-BDA9-4465-B7AF-8BD92FCAE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44F7DEA5-A9B7-4651-AAC2-F6013A324A9F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3016" name="Footer Placeholder 8">
            <a:extLst>
              <a:ext uri="{FF2B5EF4-FFF2-40B4-BE49-F238E27FC236}">
                <a16:creationId xmlns:a16="http://schemas.microsoft.com/office/drawing/2014/main" id="{41E94C2A-E2B6-48EE-B6B5-4DF6B2E83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4086F-7107-44CF-852E-26D5EABC2336}"/>
              </a:ext>
            </a:extLst>
          </p:cNvPr>
          <p:cNvSpPr txBox="1"/>
          <p:nvPr/>
        </p:nvSpPr>
        <p:spPr>
          <a:xfrm>
            <a:off x="180922" y="1038397"/>
            <a:ext cx="669182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n-lt"/>
              </a:rPr>
              <a:t>Other Supply Kit items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Duct tape can make a splint   or repair many items</a:t>
            </a:r>
          </a:p>
          <a:p>
            <a:pPr marL="571500" indent="-571500" eaLnBrk="1" hangingPunct="1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With scissors you can make bandages from clothing</a:t>
            </a:r>
          </a:p>
          <a:p>
            <a:pPr marL="571500" indent="-571500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Garbage bags can be poncho, window cover or toilet liner</a:t>
            </a:r>
          </a:p>
          <a:p>
            <a:pPr marL="571500" indent="-571500" eaLnBrk="1" hangingPunct="1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+mn-lt"/>
              </a:rPr>
              <a:t>Lists for first aid and family kits on </a:t>
            </a:r>
            <a:r>
              <a:rPr lang="en-US" altLang="en-US" sz="3200" b="1" dirty="0">
                <a:solidFill>
                  <a:srgbClr val="C00000"/>
                </a:solidFill>
                <a:latin typeface="+mn-lt"/>
              </a:rPr>
              <a:t>pages 1-24 to 1-27 </a:t>
            </a:r>
            <a:r>
              <a:rPr lang="en-US" altLang="en-US" sz="3200" b="1" dirty="0">
                <a:latin typeface="+mn-lt"/>
              </a:rPr>
              <a:t>of </a:t>
            </a:r>
            <a:r>
              <a:rPr lang="en-US" altLang="en-US" sz="3000" b="1" dirty="0">
                <a:latin typeface="+mn-lt"/>
              </a:rPr>
              <a:t>CERT Manual</a:t>
            </a:r>
            <a:r>
              <a:rPr lang="en-US" altLang="en-US" sz="3200" b="1" dirty="0">
                <a:latin typeface="+mn-lt"/>
              </a:rPr>
              <a:t>.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766C49A-751E-446B-81EC-F2F867454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781" y="1164667"/>
            <a:ext cx="2566218" cy="256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0A9AB-181E-4E97-A510-59BFC73C6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47" y="3903774"/>
            <a:ext cx="2244444" cy="19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22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6">
            <a:extLst>
              <a:ext uri="{FF2B5EF4-FFF2-40B4-BE49-F238E27FC236}">
                <a16:creationId xmlns:a16="http://schemas.microsoft.com/office/drawing/2014/main" id="{19444E81-B55F-4103-9863-7742594C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2" y="304800"/>
            <a:ext cx="8810978" cy="685800"/>
          </a:xfrm>
        </p:spPr>
        <p:txBody>
          <a:bodyPr/>
          <a:lstStyle/>
          <a:p>
            <a:pPr algn="ctr" eaLnBrk="1" hangingPunct="1"/>
            <a:r>
              <a:rPr lang="en-US" altLang="en-US"/>
              <a:t>Develop a Disaster Plan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E95E93B-A04F-4AF5-8F4D-CB46AF215E5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3740" y="1228547"/>
            <a:ext cx="4837471" cy="478842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Where will you meet family members?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Who is your out-of-state “check-in” contact?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What determines if you shelter in place? Evacuate?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How will you escape your home? Workplace? School? Other?</a:t>
            </a:r>
          </a:p>
        </p:txBody>
      </p:sp>
      <p:sp>
        <p:nvSpPr>
          <p:cNvPr id="51204" name="Rectangle 8">
            <a:extLst>
              <a:ext uri="{FF2B5EF4-FFF2-40B4-BE49-F238E27FC236}">
                <a16:creationId xmlns:a16="http://schemas.microsoft.com/office/drawing/2014/main" id="{3194B85D-0CD1-4159-A169-B8D7096850B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311872" y="1368425"/>
            <a:ext cx="3723972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What route (and several alternates) will you use to evacuate your neighborhood?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Do you have transportation?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Did you practice your plan?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51205" name="Slide Number Placeholder 5">
            <a:extLst>
              <a:ext uri="{FF2B5EF4-FFF2-40B4-BE49-F238E27FC236}">
                <a16:creationId xmlns:a16="http://schemas.microsoft.com/office/drawing/2014/main" id="{8472C3BB-5E4C-4152-A653-99B937B5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27060" y="6245225"/>
            <a:ext cx="67842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1-</a:t>
            </a:r>
            <a:fld id="{CDC1A175-5E15-4348-850C-B27072787E7B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51206" name="Footer Placeholder 7">
            <a:extLst>
              <a:ext uri="{FF2B5EF4-FFF2-40B4-BE49-F238E27FC236}">
                <a16:creationId xmlns:a16="http://schemas.microsoft.com/office/drawing/2014/main" id="{5C2B0650-4421-4FB3-BC2E-E51D926C9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58DFEB4-0C15-46B5-896F-8F1498AB0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4" y="304800"/>
            <a:ext cx="8833556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Escape Planning</a:t>
            </a:r>
          </a:p>
        </p:txBody>
      </p:sp>
      <p:sp>
        <p:nvSpPr>
          <p:cNvPr id="53252" name="Slide Number Placeholder 5">
            <a:extLst>
              <a:ext uri="{FF2B5EF4-FFF2-40B4-BE49-F238E27FC236}">
                <a16:creationId xmlns:a16="http://schemas.microsoft.com/office/drawing/2014/main" id="{B70CBF59-43C8-4EAA-8708-13C953F85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3A89492A-A9E3-48F2-91D5-514CA83966DD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3253" name="Footer Placeholder 6">
            <a:extLst>
              <a:ext uri="{FF2B5EF4-FFF2-40B4-BE49-F238E27FC236}">
                <a16:creationId xmlns:a16="http://schemas.microsoft.com/office/drawing/2014/main" id="{1A067A96-2A29-4223-BDF0-3109CF7E2D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1E31D-16B2-42BE-BED1-8CC3B3AAF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832" y="3569110"/>
            <a:ext cx="3047098" cy="2521974"/>
          </a:xfrm>
          <a:prstGeom prst="rect">
            <a:avLst/>
          </a:prstGeom>
        </p:spPr>
      </p:pic>
      <p:sp>
        <p:nvSpPr>
          <p:cNvPr id="53251" name="Content Placeholder 6">
            <a:extLst>
              <a:ext uri="{FF2B5EF4-FFF2-40B4-BE49-F238E27FC236}">
                <a16:creationId xmlns:a16="http://schemas.microsoft.com/office/drawing/2014/main" id="{0CE4254B-0347-430B-A5BD-2364EE6F3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476" y="1164460"/>
            <a:ext cx="6887497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Consider needs of children and individuals with disabilities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Two exits from each room without being locked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Inform all family members or office coworkers of the plan</a:t>
            </a:r>
          </a:p>
          <a:p>
            <a:pPr eaLnBrk="1" hangingPunct="1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Run practice escape drills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8610FE-055C-4AD5-B0E6-2C5CB383A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3" y="1644791"/>
            <a:ext cx="2605087" cy="195381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782D2C75-B4C3-4368-94B3-12DED7FA4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1" y="304800"/>
            <a:ext cx="8814619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Home Preparation for a Disaster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D8673ADB-31E6-4168-A689-779C389E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1181331"/>
            <a:ext cx="8814619" cy="415758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Mitigation reduces loss of life or property by lessening the impact of disasters</a:t>
            </a:r>
          </a:p>
          <a:p>
            <a:pPr lvl="1" eaLnBrk="1" hangingPunct="1"/>
            <a:r>
              <a:rPr lang="en-US" altLang="en-US" sz="3200" b="1" dirty="0"/>
              <a:t>Actions on home structures or utilities</a:t>
            </a:r>
          </a:p>
          <a:p>
            <a:pPr lvl="1" eaLnBrk="1" hangingPunct="1"/>
            <a:r>
              <a:rPr lang="en-US" altLang="en-US" sz="3200" b="1" dirty="0"/>
              <a:t>Actions inside home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CERT members should have adequate homeowners coverage (with flood insurance if in flood hazard area)</a:t>
            </a:r>
          </a:p>
        </p:txBody>
      </p:sp>
      <p:sp>
        <p:nvSpPr>
          <p:cNvPr id="55300" name="Slide Number Placeholder 4">
            <a:extLst>
              <a:ext uri="{FF2B5EF4-FFF2-40B4-BE49-F238E27FC236}">
                <a16:creationId xmlns:a16="http://schemas.microsoft.com/office/drawing/2014/main" id="{139A9615-533E-4CD6-96EE-9B39B53EC6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4F9AF756-A6EB-481F-A6E5-B89D8A4AD029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5301" name="Footer Placeholder 5">
            <a:extLst>
              <a:ext uri="{FF2B5EF4-FFF2-40B4-BE49-F238E27FC236}">
                <a16:creationId xmlns:a16="http://schemas.microsoft.com/office/drawing/2014/main" id="{740B4E43-D233-4072-BCC7-E32ADB8158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9ED84D-0146-4D0A-9BC6-09E6BFF616CB}"/>
              </a:ext>
            </a:extLst>
          </p:cNvPr>
          <p:cNvSpPr txBox="1"/>
          <p:nvPr/>
        </p:nvSpPr>
        <p:spPr>
          <a:xfrm>
            <a:off x="5896431" y="5679041"/>
            <a:ext cx="329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(Manual </a:t>
            </a:r>
            <a:r>
              <a:rPr lang="en-US" b="1" dirty="0" err="1">
                <a:solidFill>
                  <a:srgbClr val="FF0000"/>
                </a:solidFill>
              </a:rPr>
              <a:t>pgs</a:t>
            </a:r>
            <a:r>
              <a:rPr lang="en-US" b="1" dirty="0">
                <a:solidFill>
                  <a:srgbClr val="FF0000"/>
                </a:solidFill>
              </a:rPr>
              <a:t> 1-28 to 32)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5">
            <a:extLst>
              <a:ext uri="{FF2B5EF4-FFF2-40B4-BE49-F238E27FC236}">
                <a16:creationId xmlns:a16="http://schemas.microsoft.com/office/drawing/2014/main" id="{D8D11757-16A1-471A-9053-CC3ECCA8C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6" y="304800"/>
            <a:ext cx="8790767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Home Hazard Mitigation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7B4FE30-038F-4D19-8BE1-A63F7B056F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0224" y="1165176"/>
            <a:ext cx="8534400" cy="492590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Anchor heavy furniture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Move beds away from tall bookcases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Secure appliances and office equipment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Childproof cabinet doors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Secure water heaters                              and have flexible                                     gas lines installed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Locate and label gas,                  electricity and water shutoffs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b="1" dirty="0"/>
          </a:p>
        </p:txBody>
      </p:sp>
      <p:sp>
        <p:nvSpPr>
          <p:cNvPr id="57348" name="Slide Number Placeholder 2">
            <a:extLst>
              <a:ext uri="{FF2B5EF4-FFF2-40B4-BE49-F238E27FC236}">
                <a16:creationId xmlns:a16="http://schemas.microsoft.com/office/drawing/2014/main" id="{F41363E9-D306-4B78-B2C5-580524FAD5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483DB6D9-93BC-41D4-9DFC-A8C1D9E5BD54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7349" name="Footer Placeholder 6">
            <a:extLst>
              <a:ext uri="{FF2B5EF4-FFF2-40B4-BE49-F238E27FC236}">
                <a16:creationId xmlns:a16="http://schemas.microsoft.com/office/drawing/2014/main" id="{75BB2FD2-3602-424F-9A01-685F8E685D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EE6425-59D1-426A-8284-D20C394C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787" y="2895037"/>
            <a:ext cx="2331225" cy="2770556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5">
            <a:extLst>
              <a:ext uri="{FF2B5EF4-FFF2-40B4-BE49-F238E27FC236}">
                <a16:creationId xmlns:a16="http://schemas.microsoft.com/office/drawing/2014/main" id="{38A43A50-BC22-4C82-A527-7EED8974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304800"/>
            <a:ext cx="8856133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Other Mitigation Measures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7DEED80-8B9D-489D-8676-D5E83C3B3A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8712" y="1164459"/>
            <a:ext cx="5882754" cy="482338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Secure house or mobile home to foundation or slab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Install trusses or hurricane straps to reinforce roof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Strap propane tanks and chimneys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Raise utilities above     flood level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Build a safe room</a:t>
            </a:r>
          </a:p>
        </p:txBody>
      </p:sp>
      <p:sp>
        <p:nvSpPr>
          <p:cNvPr id="59396" name="Slide Number Placeholder 2">
            <a:extLst>
              <a:ext uri="{FF2B5EF4-FFF2-40B4-BE49-F238E27FC236}">
                <a16:creationId xmlns:a16="http://schemas.microsoft.com/office/drawing/2014/main" id="{19F60F86-4AEE-4060-B904-7C50A148F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2E78076B-C71E-488A-9B91-34F90C37E852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9397" name="Footer Placeholder 6">
            <a:extLst>
              <a:ext uri="{FF2B5EF4-FFF2-40B4-BE49-F238E27FC236}">
                <a16:creationId xmlns:a16="http://schemas.microsoft.com/office/drawing/2014/main" id="{4469984B-94F9-42BA-B436-B165A16194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6" name="Picture 2" descr="C:\Users\bchurchwell\Desktop\E010137.jpg">
            <a:extLst>
              <a:ext uri="{FF2B5EF4-FFF2-40B4-BE49-F238E27FC236}">
                <a16:creationId xmlns:a16="http://schemas.microsoft.com/office/drawing/2014/main" id="{F858F392-4500-46AC-A0AB-F65A1D6E3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5"/>
          <a:stretch/>
        </p:blipFill>
        <p:spPr bwMode="auto">
          <a:xfrm>
            <a:off x="7010400" y="1164458"/>
            <a:ext cx="2133601" cy="28318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Related image">
            <a:hlinkClick r:id="rId4"/>
            <a:extLst>
              <a:ext uri="{FF2B5EF4-FFF2-40B4-BE49-F238E27FC236}">
                <a16:creationId xmlns:a16="http://schemas.microsoft.com/office/drawing/2014/main" id="{27E12226-EE57-40FA-A898-F441D06F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3996357"/>
            <a:ext cx="31432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B83C36B7-5DE9-47FB-88C1-F3354D68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22" y="304800"/>
            <a:ext cx="8810978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Get Everyone Involved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461C4150-FF86-40A1-9B5B-0115A1ECB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1239838"/>
            <a:ext cx="4601496" cy="452596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Preparedness requires actions by all 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/>
              <a:t>Talk to friends and family about hazards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/>
              <a:t>Ask about emergency planning outside the home</a:t>
            </a:r>
          </a:p>
          <a:p>
            <a:pPr lvl="1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/>
              <a:t>Make sure those in charge have a plan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3492" name="Content Placeholder 5">
            <a:extLst>
              <a:ext uri="{FF2B5EF4-FFF2-40B4-BE49-F238E27FC236}">
                <a16:creationId xmlns:a16="http://schemas.microsoft.com/office/drawing/2014/main" id="{9F5AB048-DCAC-48BE-A883-134DF4D86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4557" y="1239838"/>
            <a:ext cx="4549775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Training provides skills needed to help others and keep skills current</a:t>
            </a:r>
          </a:p>
          <a:p>
            <a:pPr lvl="1" eaLnBrk="1" hangingPunct="1"/>
            <a:r>
              <a:rPr lang="en-US" altLang="en-US" sz="2800" b="1" dirty="0"/>
              <a:t>CERT program provides training, practice, and connection to others</a:t>
            </a:r>
          </a:p>
          <a:p>
            <a:pPr lvl="1" eaLnBrk="1" hangingPunct="1"/>
            <a:r>
              <a:rPr lang="en-US" altLang="en-US" sz="2800" b="1" dirty="0"/>
              <a:t>Talk to friends and family about volunteering</a:t>
            </a:r>
          </a:p>
        </p:txBody>
      </p:sp>
      <p:sp>
        <p:nvSpPr>
          <p:cNvPr id="63493" name="Slide Number Placeholder 4">
            <a:extLst>
              <a:ext uri="{FF2B5EF4-FFF2-40B4-BE49-F238E27FC236}">
                <a16:creationId xmlns:a16="http://schemas.microsoft.com/office/drawing/2014/main" id="{3E35623C-241F-4578-82F1-D0E7F29A65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30298" y="6245225"/>
            <a:ext cx="57518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C9B3962E-6963-4FDA-8E4E-9449ED84E2F8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63494" name="Footer Placeholder 6">
            <a:extLst>
              <a:ext uri="{FF2B5EF4-FFF2-40B4-BE49-F238E27FC236}">
                <a16:creationId xmlns:a16="http://schemas.microsoft.com/office/drawing/2014/main" id="{2911D511-1463-409D-916C-F35EC7F2FD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6">
            <a:extLst>
              <a:ext uri="{FF2B5EF4-FFF2-40B4-BE49-F238E27FC236}">
                <a16:creationId xmlns:a16="http://schemas.microsoft.com/office/drawing/2014/main" id="{2E0E4F02-02CD-4662-AD2E-FC9F807A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Disaster Roles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2A94277-5F8A-4148-AD31-1CCA874C736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53964" y="1326690"/>
            <a:ext cx="3952566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CERT members’ first responsibility is personal and family safety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Respond in period immediately after a disaster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Act as “bridge” for first responders in large disaster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5540" name="Content Placeholder 8">
            <a:extLst>
              <a:ext uri="{FF2B5EF4-FFF2-40B4-BE49-F238E27FC236}">
                <a16:creationId xmlns:a16="http://schemas.microsoft.com/office/drawing/2014/main" id="{BF80774B-CB0A-4581-A22B-15F193C51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297194"/>
            <a:ext cx="4392561" cy="4525962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Assist after a disaster: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800" b="1" dirty="0"/>
              <a:t>Locate and turn off utilities, if safe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/>
              <a:t>Extinguish small fires, if safe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800" b="1" dirty="0"/>
              <a:t>Triage injuries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dirty="0"/>
              <a:t>Conduct light search and rescue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sz="2800" b="1" dirty="0"/>
              <a:t>Help to relieve survivor stress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65541" name="Slide Number Placeholder 2">
            <a:extLst>
              <a:ext uri="{FF2B5EF4-FFF2-40B4-BE49-F238E27FC236}">
                <a16:creationId xmlns:a16="http://schemas.microsoft.com/office/drawing/2014/main" id="{EF482F79-E9C9-4083-ADBD-48ED854CB2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312308" y="6245225"/>
            <a:ext cx="663677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1-</a:t>
            </a:r>
            <a:fld id="{E5B6223F-4447-4EBA-8237-7987286F1017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65542" name="Footer Placeholder 7">
            <a:extLst>
              <a:ext uri="{FF2B5EF4-FFF2-40B4-BE49-F238E27FC236}">
                <a16:creationId xmlns:a16="http://schemas.microsoft.com/office/drawing/2014/main" id="{C29E2974-4F62-4C0B-929E-116FF28C2C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>
            <a:extLst>
              <a:ext uri="{FF2B5EF4-FFF2-40B4-BE49-F238E27FC236}">
                <a16:creationId xmlns:a16="http://schemas.microsoft.com/office/drawing/2014/main" id="{A0BD1C1F-22C0-428B-88D5-222CEDFC7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479" y="304800"/>
            <a:ext cx="8844121" cy="6858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cs typeface="Times New Roman" panose="02020603050405020304" pitchFamily="18" charset="0"/>
              </a:rPr>
              <a:t>CERT Non-Disaster Roles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66FE649-D123-4A4B-BB08-EA8BDB3E23C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47479" y="1179871"/>
            <a:ext cx="5663381" cy="4687529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Identify neighbors or coworkers who might need assistance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Distribute preparedness materials; do demos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Staff information booths at special events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Assist with installation of smoke alarms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3200" b="1" dirty="0"/>
              <a:t>Parade route management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  <p:sp>
        <p:nvSpPr>
          <p:cNvPr id="73732" name="Slide Number Placeholder 5">
            <a:extLst>
              <a:ext uri="{FF2B5EF4-FFF2-40B4-BE49-F238E27FC236}">
                <a16:creationId xmlns:a16="http://schemas.microsoft.com/office/drawing/2014/main" id="{ACBD4B81-85F0-469F-B6A7-2D7F2E818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45046" y="6245225"/>
            <a:ext cx="589936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dirty="0">
                <a:solidFill>
                  <a:schemeClr val="tx1"/>
                </a:solidFill>
              </a:rPr>
              <a:t>1-</a:t>
            </a:r>
            <a:fld id="{13B4BBC4-B8F2-40EA-BE35-E1C84979E91E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pic>
        <p:nvPicPr>
          <p:cNvPr id="73733" name="Picture 11" descr="Port Charlotte, FL, September 19, 2004 -- The Community Emergency Response Team (CERT) is part of the FEMA organized &quot;Operation Rebuild&quot;...">
            <a:extLst>
              <a:ext uri="{FF2B5EF4-FFF2-40B4-BE49-F238E27FC236}">
                <a16:creationId xmlns:a16="http://schemas.microsoft.com/office/drawing/2014/main" id="{049796FB-471F-4812-AD75-87D4AB30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64" y="1305864"/>
            <a:ext cx="3371179" cy="2232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Footer Placeholder 6">
            <a:extLst>
              <a:ext uri="{FF2B5EF4-FFF2-40B4-BE49-F238E27FC236}">
                <a16:creationId xmlns:a16="http://schemas.microsoft.com/office/drawing/2014/main" id="{3D4AF2B6-A265-4BD7-A08C-443B7395E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7" name="Picture 16" descr="West Melbourne, FL, September 11, 2004-- Tom Branco, a Melbourne Certified Emergency Rescue Team member,  hands out water to residents affected by...">
            <a:extLst>
              <a:ext uri="{FF2B5EF4-FFF2-40B4-BE49-F238E27FC236}">
                <a16:creationId xmlns:a16="http://schemas.microsoft.com/office/drawing/2014/main" id="{9A77E3BA-EFBF-46DE-B31B-CE46BA7B5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364" y="3523636"/>
            <a:ext cx="3371179" cy="2420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565CB2-474B-4540-8314-1BE491798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33" y="4089319"/>
            <a:ext cx="2920367" cy="2007752"/>
          </a:xfrm>
          <a:prstGeom prst="rect">
            <a:avLst/>
          </a:prstGeom>
        </p:spPr>
      </p:pic>
      <p:sp>
        <p:nvSpPr>
          <p:cNvPr id="69634" name="Rectangle 6">
            <a:extLst>
              <a:ext uri="{FF2B5EF4-FFF2-40B4-BE49-F238E27FC236}">
                <a16:creationId xmlns:a16="http://schemas.microsoft.com/office/drawing/2014/main" id="{949B4239-2FFA-47D3-B023-D6DF16204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54158"/>
            <a:ext cx="9143999" cy="762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Team Organization</a:t>
            </a:r>
            <a:endParaRPr lang="en-US" altLang="en-US" b="1" dirty="0"/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id="{53AF7291-803A-4B58-B670-1CBAEBC84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4465" y="1177416"/>
            <a:ext cx="8590935" cy="4014016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>
                <a:solidFill>
                  <a:srgbClr val="0070C0"/>
                </a:solidFill>
              </a:rPr>
              <a:t>          Governmental Agency Liaison</a:t>
            </a: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69636" name="Picture 1">
            <a:extLst>
              <a:ext uri="{FF2B5EF4-FFF2-40B4-BE49-F238E27FC236}">
                <a16:creationId xmlns:a16="http://schemas.microsoft.com/office/drawing/2014/main" id="{96E64915-ED49-48E9-9457-017B0EE218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" t="3" r="-1559" b="-4160"/>
          <a:stretch>
            <a:fillRect/>
          </a:stretch>
        </p:blipFill>
        <p:spPr bwMode="auto">
          <a:xfrm>
            <a:off x="1017793" y="1950075"/>
            <a:ext cx="67056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641" name="Straight Connector 13">
            <a:extLst>
              <a:ext uri="{FF2B5EF4-FFF2-40B4-BE49-F238E27FC236}">
                <a16:creationId xmlns:a16="http://schemas.microsoft.com/office/drawing/2014/main" id="{422D6392-0938-4769-AAEC-23E6A77F1501}"/>
              </a:ext>
            </a:extLst>
          </p:cNvPr>
          <p:cNvCxnSpPr>
            <a:cxnSpLocks noChangeShapeType="1"/>
            <a:endCxn id="69636" idx="0"/>
          </p:cNvCxnSpPr>
          <p:nvPr/>
        </p:nvCxnSpPr>
        <p:spPr bwMode="auto">
          <a:xfrm>
            <a:off x="4370593" y="1791325"/>
            <a:ext cx="0" cy="15875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14240E4-D76C-4116-859F-4CF074182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244" y="1248130"/>
            <a:ext cx="6537149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</a:rPr>
              <a:t>       Fire Department Officer   </a:t>
            </a:r>
          </a:p>
        </p:txBody>
      </p:sp>
      <p:sp>
        <p:nvSpPr>
          <p:cNvPr id="69643" name="TextBox 3">
            <a:extLst>
              <a:ext uri="{FF2B5EF4-FFF2-40B4-BE49-F238E27FC236}">
                <a16:creationId xmlns:a16="http://schemas.microsoft.com/office/drawing/2014/main" id="{BE63FBE1-CF14-4B8C-9573-BE1D93E34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442" y="2711706"/>
            <a:ext cx="3051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</a:rPr>
              <a:t>CERT Volunteers</a:t>
            </a:r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AAB699-E2B8-4579-81D1-5E14FDEB9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624" y="2498869"/>
            <a:ext cx="4833938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</a:rPr>
              <a:t>Much more in Unit 6</a:t>
            </a:r>
          </a:p>
        </p:txBody>
      </p:sp>
      <p:sp>
        <p:nvSpPr>
          <p:cNvPr id="69645" name="TextBox 4">
            <a:extLst>
              <a:ext uri="{FF2B5EF4-FFF2-40B4-BE49-F238E27FC236}">
                <a16:creationId xmlns:a16="http://schemas.microsoft.com/office/drawing/2014/main" id="{0B76F90A-1A30-40BD-8A9A-3BF097482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34" y="4433892"/>
            <a:ext cx="2430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Arial Black" panose="020B0A04020102020204" pitchFamily="34" charset="0"/>
              </a:rPr>
              <a:t>CERT</a:t>
            </a:r>
            <a:r>
              <a:rPr lang="en-US" altLang="en-US" sz="2400" b="1" dirty="0">
                <a:solidFill>
                  <a:srgbClr val="00B050"/>
                </a:solidFill>
              </a:rPr>
              <a:t> squads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CAB6F0-8F9F-45F2-BAAD-52FDB854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528" y="3259056"/>
            <a:ext cx="1290638" cy="830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69647" name="Picture 1">
            <a:extLst>
              <a:ext uri="{FF2B5EF4-FFF2-40B4-BE49-F238E27FC236}">
                <a16:creationId xmlns:a16="http://schemas.microsoft.com/office/drawing/2014/main" id="{BC4BDA3A-7E29-4032-B23E-34971C275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5" t="36778" r="86929" b="49745"/>
          <a:stretch>
            <a:fillRect/>
          </a:stretch>
        </p:blipFill>
        <p:spPr bwMode="auto">
          <a:xfrm>
            <a:off x="1607574" y="422441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AE206F-D718-490A-A405-D11B96B8AB95}"/>
              </a:ext>
            </a:extLst>
          </p:cNvPr>
          <p:cNvSpPr/>
          <p:nvPr/>
        </p:nvSpPr>
        <p:spPr bwMode="auto">
          <a:xfrm>
            <a:off x="1215741" y="1249852"/>
            <a:ext cx="6537149" cy="5224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D2FB1-3180-4D9B-A5BE-4F155B329BD2}"/>
              </a:ext>
            </a:extLst>
          </p:cNvPr>
          <p:cNvSpPr txBox="1"/>
          <p:nvPr/>
        </p:nvSpPr>
        <p:spPr>
          <a:xfrm>
            <a:off x="0" y="5682503"/>
            <a:ext cx="3988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(Manual page 1-34 modified)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88006D-9B16-45E3-97C5-2FF5EF1B7F95}"/>
              </a:ext>
            </a:extLst>
          </p:cNvPr>
          <p:cNvSpPr txBox="1"/>
          <p:nvPr/>
        </p:nvSpPr>
        <p:spPr>
          <a:xfrm>
            <a:off x="6403260" y="6268068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1-51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0AE683-129E-492F-8776-9BCFFFB5A6BA}"/>
              </a:ext>
            </a:extLst>
          </p:cNvPr>
          <p:cNvSpPr txBox="1"/>
          <p:nvPr/>
        </p:nvSpPr>
        <p:spPr>
          <a:xfrm>
            <a:off x="3229902" y="6223824"/>
            <a:ext cx="2573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CERT Basic Training</a:t>
            </a:r>
          </a:p>
          <a:p>
            <a:pPr algn="ctr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Unit 1: Disaster Preparedness</a:t>
            </a:r>
          </a:p>
        </p:txBody>
      </p:sp>
    </p:spTree>
    <p:extLst>
      <p:ext uri="{BB962C8B-B14F-4D97-AF65-F5344CB8AC3E}">
        <p14:creationId xmlns:p14="http://schemas.microsoft.com/office/powerpoint/2010/main" val="88901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45EEB4CE-49F9-4AFE-8F52-413349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44" y="260556"/>
            <a:ext cx="8833556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Course Overview-Unit 1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DFED6E-26C6-48CC-8540-7B627E4E7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12656" y="1291023"/>
            <a:ext cx="3716590" cy="4127644"/>
          </a:xfrm>
        </p:spPr>
        <p:txBody>
          <a:bodyPr/>
          <a:lstStyle/>
          <a:p>
            <a:pPr eaLnBrk="1" hangingPunct="1">
              <a:spcBef>
                <a:spcPts val="900"/>
              </a:spcBef>
              <a:spcAft>
                <a:spcPts val="900"/>
              </a:spcAft>
              <a:buClr>
                <a:srgbClr val="00863D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Disaster Awareness</a:t>
            </a:r>
            <a:endParaRPr lang="en-US" altLang="en-US" sz="1000" b="1" dirty="0"/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Clr>
                <a:srgbClr val="00863D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Community Preparedness</a:t>
            </a:r>
            <a:endParaRPr lang="en-US" altLang="en-US" sz="1000" b="1" dirty="0"/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Clr>
                <a:srgbClr val="00863D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Personal and Family Actions</a:t>
            </a:r>
          </a:p>
          <a:p>
            <a:pPr eaLnBrk="1" hangingPunct="1">
              <a:spcBef>
                <a:spcPts val="900"/>
              </a:spcBef>
              <a:spcAft>
                <a:spcPts val="900"/>
              </a:spcAft>
              <a:buClr>
                <a:srgbClr val="00863D"/>
              </a:buClr>
              <a:buSzPct val="140000"/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CERT Overview</a:t>
            </a:r>
          </a:p>
        </p:txBody>
      </p:sp>
      <p:sp>
        <p:nvSpPr>
          <p:cNvPr id="14340" name="Slide Number Placeholder 2">
            <a:extLst>
              <a:ext uri="{FF2B5EF4-FFF2-40B4-BE49-F238E27FC236}">
                <a16:creationId xmlns:a16="http://schemas.microsoft.com/office/drawing/2014/main" id="{3E904A53-22F7-4425-94AB-5C9526E4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D97EAEF-BDBA-4F1D-91AD-C54660DD361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6D28884C-6A76-473C-B7D3-1BE25B53B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52388" y="6256514"/>
            <a:ext cx="3482975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7687CD95-4F19-4BE0-BE9B-1DAA773D1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1" t="10001" r="7436" b="10001"/>
          <a:stretch>
            <a:fillRect/>
          </a:stretch>
        </p:blipFill>
        <p:spPr bwMode="auto">
          <a:xfrm>
            <a:off x="1194" y="1302774"/>
            <a:ext cx="5366306" cy="434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1643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>
            <a:extLst>
              <a:ext uri="{FF2B5EF4-FFF2-40B4-BE49-F238E27FC236}">
                <a16:creationId xmlns:a16="http://schemas.microsoft.com/office/drawing/2014/main" id="{0D59946F-0A32-4240-A869-EE554101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33" y="304800"/>
            <a:ext cx="8799867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Personal Protective Equipment</a:t>
            </a:r>
          </a:p>
        </p:txBody>
      </p:sp>
      <p:sp>
        <p:nvSpPr>
          <p:cNvPr id="69635" name="Content Placeholder 4">
            <a:extLst>
              <a:ext uri="{FF2B5EF4-FFF2-40B4-BE49-F238E27FC236}">
                <a16:creationId xmlns:a16="http://schemas.microsoft.com/office/drawing/2014/main" id="{8BCB7C60-4581-4FB8-B976-3B074FAE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33" y="1341438"/>
            <a:ext cx="4896461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Helmet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Goggles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N95 Mask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Gloves (work </a:t>
            </a:r>
            <a:br>
              <a:rPr lang="en-US" altLang="en-US" b="1" dirty="0"/>
            </a:br>
            <a:r>
              <a:rPr lang="en-US" altLang="en-US" b="1" u="sng" dirty="0"/>
              <a:t>and</a:t>
            </a:r>
            <a:r>
              <a:rPr lang="en-US" altLang="en-US" b="1" dirty="0"/>
              <a:t> non-latex)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Sturdy personal shoes or work boots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Personal work clothes</a:t>
            </a:r>
          </a:p>
        </p:txBody>
      </p:sp>
      <p:sp>
        <p:nvSpPr>
          <p:cNvPr id="69636" name="Slide Number Placeholder 2">
            <a:extLst>
              <a:ext uri="{FF2B5EF4-FFF2-40B4-BE49-F238E27FC236}">
                <a16:creationId xmlns:a16="http://schemas.microsoft.com/office/drawing/2014/main" id="{045C04DB-F5F4-4161-BDE1-1A0C4BF4C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B73EA523-0A49-4912-8AAF-986C167F4B3A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69637" name="Picture 2" descr="M:\CERT\Tasks 1-9 Old-FY09\Task 3 - CERT On-line\Graphics\Photo Shoot\Extola\ic_05_03_0050 - Assortment of PPE\RCP_0744.JPG">
            <a:extLst>
              <a:ext uri="{FF2B5EF4-FFF2-40B4-BE49-F238E27FC236}">
                <a16:creationId xmlns:a16="http://schemas.microsoft.com/office/drawing/2014/main" id="{D8D4A7A8-EB9D-4E11-8A3E-2A2B9441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3143" r="6744" b="3381"/>
          <a:stretch>
            <a:fillRect/>
          </a:stretch>
        </p:blipFill>
        <p:spPr bwMode="auto">
          <a:xfrm>
            <a:off x="4267200" y="1265960"/>
            <a:ext cx="4740676" cy="3453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Footer Placeholder 6">
            <a:extLst>
              <a:ext uri="{FF2B5EF4-FFF2-40B4-BE49-F238E27FC236}">
                <a16:creationId xmlns:a16="http://schemas.microsoft.com/office/drawing/2014/main" id="{7AA4929B-7CF9-4CBC-99E8-7C73C9F64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969AE900-600A-41C0-89A5-EF7AB216B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6" y="304800"/>
            <a:ext cx="8844844" cy="685800"/>
          </a:xfrm>
        </p:spPr>
        <p:txBody>
          <a:bodyPr/>
          <a:lstStyle/>
          <a:p>
            <a:pPr algn="ctr" eaLnBrk="1" hangingPunct="1"/>
            <a:r>
              <a:rPr lang="en-US" altLang="en-US"/>
              <a:t>Protection for Disaster Workers</a:t>
            </a:r>
          </a:p>
        </p:txBody>
      </p:sp>
      <p:sp>
        <p:nvSpPr>
          <p:cNvPr id="39939" name="Content Placeholder 6">
            <a:extLst>
              <a:ext uri="{FF2B5EF4-FFF2-40B4-BE49-F238E27FC236}">
                <a16:creationId xmlns:a16="http://schemas.microsoft.com/office/drawing/2014/main" id="{B2233A30-EBD4-4EF8-8879-AE7D8A04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6" y="1162414"/>
            <a:ext cx="8258378" cy="492867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CERT members generally protected by: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3200" b="1" dirty="0"/>
              <a:t>“Good Samaritan” laws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3200" b="1" dirty="0"/>
              <a:t>Volunteer Protection Act </a:t>
            </a:r>
            <a:br>
              <a:rPr lang="en-US" altLang="en-US" sz="3200" b="1" dirty="0"/>
            </a:br>
            <a:r>
              <a:rPr lang="en-US" altLang="en-US" sz="3200" b="1" dirty="0"/>
              <a:t>of 1997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3200" b="1" dirty="0"/>
              <a:t>California State statutes and </a:t>
            </a:r>
          </a:p>
          <a:p>
            <a:pPr marL="457200" lvl="1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altLang="en-US" sz="3200" b="1" dirty="0"/>
              <a:t>Health &amp; Safety Code </a:t>
            </a:r>
          </a:p>
          <a:p>
            <a:pPr marL="514350" indent="-457200" eaLnBrk="1" hangingPunct="1">
              <a:spcBef>
                <a:spcPts val="9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Not liable for civil damages if                 acting in good faith as trained          and without pay</a:t>
            </a:r>
          </a:p>
        </p:txBody>
      </p:sp>
      <p:sp>
        <p:nvSpPr>
          <p:cNvPr id="75780" name="Slide Number Placeholder 5">
            <a:extLst>
              <a:ext uri="{FF2B5EF4-FFF2-40B4-BE49-F238E27FC236}">
                <a16:creationId xmlns:a16="http://schemas.microsoft.com/office/drawing/2014/main" id="{F749F337-867A-480D-BC9E-3AAE1E86B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71115AFF-3E18-4C51-8081-2F0AF07F354F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75781" name="Picture 3" descr="Micco, FL, September 13, 2004-- Diane Norton, Certified Emergency Response Team member, talks with Florence Flynn of Barefoot Bay  about assistanc...">
            <a:extLst>
              <a:ext uri="{FF2B5EF4-FFF2-40B4-BE49-F238E27FC236}">
                <a16:creationId xmlns:a16="http://schemas.microsoft.com/office/drawing/2014/main" id="{D60F5547-3596-4565-8866-94BAB29F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60" y="1721214"/>
            <a:ext cx="2630487" cy="3967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Footer Placeholder 6">
            <a:extLst>
              <a:ext uri="{FF2B5EF4-FFF2-40B4-BE49-F238E27FC236}">
                <a16:creationId xmlns:a16="http://schemas.microsoft.com/office/drawing/2014/main" id="{87C344EB-1A3D-4621-A44A-596F8EC42E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54A5F-FA55-4B28-8F8A-42F996186D94}"/>
              </a:ext>
            </a:extLst>
          </p:cNvPr>
          <p:cNvSpPr txBox="1"/>
          <p:nvPr/>
        </p:nvSpPr>
        <p:spPr>
          <a:xfrm>
            <a:off x="5530645" y="5673628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(Manual </a:t>
            </a:r>
            <a:r>
              <a:rPr lang="en-US" b="1" dirty="0" err="1">
                <a:solidFill>
                  <a:srgbClr val="FF0000"/>
                </a:solidFill>
              </a:rPr>
              <a:t>pg</a:t>
            </a:r>
            <a:r>
              <a:rPr lang="en-US" b="1" dirty="0">
                <a:solidFill>
                  <a:srgbClr val="FF0000"/>
                </a:solidFill>
              </a:rPr>
              <a:t> 1-37/handout)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5">
            <a:extLst>
              <a:ext uri="{FF2B5EF4-FFF2-40B4-BE49-F238E27FC236}">
                <a16:creationId xmlns:a16="http://schemas.microsoft.com/office/drawing/2014/main" id="{22C22C25-3326-40A8-BC97-AB97A78B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Unit Summary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DB5310E3-4A65-4440-AE35-FC35BB18DF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4468" y="1164461"/>
            <a:ext cx="8229600" cy="488237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You should now be able to: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Identify roles and responsibilities for community preparedness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Describe types of hazards that affect community, people, health, and infrastructure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Undertake personal and organizational preparedness actions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3200" b="1" dirty="0"/>
              <a:t>Describe functions of CERTs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b="1" dirty="0"/>
          </a:p>
        </p:txBody>
      </p:sp>
      <p:sp>
        <p:nvSpPr>
          <p:cNvPr id="79876" name="Slide Number Placeholder 2">
            <a:extLst>
              <a:ext uri="{FF2B5EF4-FFF2-40B4-BE49-F238E27FC236}">
                <a16:creationId xmlns:a16="http://schemas.microsoft.com/office/drawing/2014/main" id="{406A8AD5-60AF-4032-A31C-B0B546828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CBD6605-5EBE-446B-83C7-544AE26EDCE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9877" name="Footer Placeholder 6">
            <a:extLst>
              <a:ext uri="{FF2B5EF4-FFF2-40B4-BE49-F238E27FC236}">
                <a16:creationId xmlns:a16="http://schemas.microsoft.com/office/drawing/2014/main" id="{144A1E3A-0F7A-4006-BF66-983E0B0C3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2">
            <a:extLst>
              <a:ext uri="{FF2B5EF4-FFF2-40B4-BE49-F238E27FC236}">
                <a16:creationId xmlns:a16="http://schemas.microsoft.com/office/drawing/2014/main" id="{D34383DA-B84C-4672-9904-DE9DECE99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30294" y="6245225"/>
            <a:ext cx="560439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3DEE6BE5-0EBB-4A80-8390-76E43B7950ED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2D43F45B-1C0A-40A8-B9F4-C90E0C8DDC3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41438"/>
            <a:ext cx="8686800" cy="45259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Review manual information for Unit 1 (Bring questions to next session)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Read unit to be covered in next session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Discuss preparedness with family, friends and neighbors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Assemble supplies in multiple locations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b="1" dirty="0">
                <a:solidFill>
                  <a:schemeClr val="tx1"/>
                </a:solidFill>
              </a:rPr>
              <a:t>Examine homes for hazards</a:t>
            </a:r>
          </a:p>
        </p:txBody>
      </p:sp>
      <p:sp>
        <p:nvSpPr>
          <p:cNvPr id="81924" name="Title 1">
            <a:extLst>
              <a:ext uri="{FF2B5EF4-FFF2-40B4-BE49-F238E27FC236}">
                <a16:creationId xmlns:a16="http://schemas.microsoft.com/office/drawing/2014/main" id="{9D604107-F59E-4D34-81B2-1E067F8EBE75}"/>
              </a:ext>
            </a:extLst>
          </p:cNvPr>
          <p:cNvSpPr>
            <a:spLocks/>
          </p:cNvSpPr>
          <p:nvPr/>
        </p:nvSpPr>
        <p:spPr bwMode="auto">
          <a:xfrm>
            <a:off x="1" y="147638"/>
            <a:ext cx="9144000" cy="825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Geneva" charset="-128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Homework Assignment</a:t>
            </a:r>
          </a:p>
        </p:txBody>
      </p:sp>
      <p:sp>
        <p:nvSpPr>
          <p:cNvPr id="81925" name="Footer Placeholder 5">
            <a:extLst>
              <a:ext uri="{FF2B5EF4-FFF2-40B4-BE49-F238E27FC236}">
                <a16:creationId xmlns:a16="http://schemas.microsoft.com/office/drawing/2014/main" id="{0295F7C8-B6D7-4A59-97CA-5E733EFDA8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55888" y="6245225"/>
            <a:ext cx="396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45EEB4CE-49F9-4AFE-8F52-413349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47" y="260556"/>
            <a:ext cx="8858553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Course Overview-Unit 2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DFED6E-26C6-48CC-8540-7B627E4E7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28068" y="1415202"/>
            <a:ext cx="3967311" cy="372124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Fire Suppression with extinguisher</a:t>
            </a:r>
          </a:p>
          <a:p>
            <a:pPr eaLnBrk="1" hangingPunct="1"/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Utility Control</a:t>
            </a:r>
            <a:endParaRPr lang="en-US" altLang="en-US" dirty="0"/>
          </a:p>
          <a:p>
            <a:pPr eaLnBrk="1" hangingPunct="1"/>
            <a:endParaRPr lang="en-US" altLang="en-US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Hazardous Materials</a:t>
            </a:r>
          </a:p>
        </p:txBody>
      </p:sp>
      <p:sp>
        <p:nvSpPr>
          <p:cNvPr id="14340" name="Slide Number Placeholder 2">
            <a:extLst>
              <a:ext uri="{FF2B5EF4-FFF2-40B4-BE49-F238E27FC236}">
                <a16:creationId xmlns:a16="http://schemas.microsoft.com/office/drawing/2014/main" id="{3E904A53-22F7-4425-94AB-5C9526E4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D97EAEF-BDBA-4F1D-91AD-C54660DD361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6D28884C-6A76-473C-B7D3-1BE25B53B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8" name="Online Image Placeholder 4">
            <a:extLst>
              <a:ext uri="{FF2B5EF4-FFF2-40B4-BE49-F238E27FC236}">
                <a16:creationId xmlns:a16="http://schemas.microsoft.com/office/drawing/2014/main" id="{F30EBA63-F82E-4707-B316-2E4E22E23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4" b="11725"/>
          <a:stretch>
            <a:fillRect/>
          </a:stretch>
        </p:blipFill>
        <p:spPr bwMode="auto">
          <a:xfrm>
            <a:off x="133047" y="1206916"/>
            <a:ext cx="3111440" cy="2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94248E-36C1-47C0-9723-4049C9850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2" y="3098372"/>
            <a:ext cx="3280902" cy="1640451"/>
          </a:xfrm>
          <a:prstGeom prst="rect">
            <a:avLst/>
          </a:prstGeom>
        </p:spPr>
      </p:pic>
      <p:pic>
        <p:nvPicPr>
          <p:cNvPr id="12" name="Picture 5" descr="laundry room">
            <a:extLst>
              <a:ext uri="{FF2B5EF4-FFF2-40B4-BE49-F238E27FC236}">
                <a16:creationId xmlns:a16="http://schemas.microsoft.com/office/drawing/2014/main" id="{F5AACC5C-CA2C-4F3A-94BB-379E71BEE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94" y="4247243"/>
            <a:ext cx="2654709" cy="183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928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45EEB4CE-49F9-4AFE-8F52-413349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3" y="260556"/>
            <a:ext cx="8822267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Course Overview-Unit 3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DFED6E-26C6-48CC-8540-7B627E4E7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50775" y="1184328"/>
            <a:ext cx="4778472" cy="43139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Disaster Medicine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b="1" dirty="0"/>
              <a:t>Life–threatening conditions  </a:t>
            </a:r>
            <a:r>
              <a:rPr lang="en-US" altLang="en-US" sz="2800" b="1" dirty="0"/>
              <a:t>(Airway, Bleeding, Shock)</a:t>
            </a:r>
          </a:p>
          <a:p>
            <a:pPr marL="457200" lvl="1" indent="0" eaLnBrk="1" hangingPunct="1">
              <a:spcBef>
                <a:spcPts val="1500"/>
              </a:spcBef>
              <a:buNone/>
            </a:pPr>
            <a:r>
              <a:rPr lang="en-US" altLang="en-US" b="1" dirty="0"/>
              <a:t>40% of 400,000 deaths in 1976 China Quake (like SF 1906) could have been saved by disaster medicine!</a:t>
            </a:r>
          </a:p>
        </p:txBody>
      </p:sp>
      <p:sp>
        <p:nvSpPr>
          <p:cNvPr id="14340" name="Slide Number Placeholder 2">
            <a:extLst>
              <a:ext uri="{FF2B5EF4-FFF2-40B4-BE49-F238E27FC236}">
                <a16:creationId xmlns:a16="http://schemas.microsoft.com/office/drawing/2014/main" id="{3E904A53-22F7-4425-94AB-5C9526E4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D97EAEF-BDBA-4F1D-91AD-C54660DD361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6D28884C-6A76-473C-B7D3-1BE25B53B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10" name="Picture 6" descr="slide 69">
            <a:extLst>
              <a:ext uri="{FF2B5EF4-FFF2-40B4-BE49-F238E27FC236}">
                <a16:creationId xmlns:a16="http://schemas.microsoft.com/office/drawing/2014/main" id="{73F1C8F5-E846-468D-BDAD-06C1B2EAA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8"/>
          <a:stretch>
            <a:fillRect/>
          </a:stretch>
        </p:blipFill>
        <p:spPr bwMode="auto">
          <a:xfrm>
            <a:off x="58205" y="2315495"/>
            <a:ext cx="4548211" cy="318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98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45EEB4CE-49F9-4AFE-8F52-4133493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56" y="260556"/>
            <a:ext cx="8844844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CERT Course Overview-Unit 4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2DFED6E-26C6-48CC-8540-7B627E4E7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64426" y="1184328"/>
            <a:ext cx="6164821" cy="46265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Disaster Medical Operations 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Triage to determine who needs help the most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Head-to-Toe Assessment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Medical Treatment Area</a:t>
            </a:r>
          </a:p>
        </p:txBody>
      </p:sp>
      <p:sp>
        <p:nvSpPr>
          <p:cNvPr id="14340" name="Slide Number Placeholder 2">
            <a:extLst>
              <a:ext uri="{FF2B5EF4-FFF2-40B4-BE49-F238E27FC236}">
                <a16:creationId xmlns:a16="http://schemas.microsoft.com/office/drawing/2014/main" id="{3E904A53-22F7-4425-94AB-5C9526E4D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1-</a:t>
            </a:r>
            <a:fld id="{5D97EAEF-BDBA-4F1D-91AD-C54660DD3610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4341" name="Footer Placeholder 6">
            <a:extLst>
              <a:ext uri="{FF2B5EF4-FFF2-40B4-BE49-F238E27FC236}">
                <a16:creationId xmlns:a16="http://schemas.microsoft.com/office/drawing/2014/main" id="{6D28884C-6A76-473C-B7D3-1BE25B53B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6600"/>
              </a:buClr>
              <a:buFont typeface="Arial" panose="020B0604020202020204" pitchFamily="34" charset="0"/>
              <a:buChar char="●"/>
              <a:defRPr sz="32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1pPr>
            <a:lvl2pPr marL="742950" indent="-28575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8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2pPr>
            <a:lvl3pPr marL="11430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24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3pPr>
            <a:lvl4pPr marL="16002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§"/>
              <a:defRPr sz="20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4pPr>
            <a:lvl5pPr marL="2057400" indent="-228600">
              <a:spcBef>
                <a:spcPct val="20000"/>
              </a:spcBef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anose="05000000000000000000" pitchFamily="2" charset="2"/>
              <a:buChar char="v"/>
              <a:defRPr sz="1600">
                <a:solidFill>
                  <a:srgbClr val="006600"/>
                </a:solidFill>
                <a:latin typeface="Arial" panose="020B060402020202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CERT Basic Training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Unit 1: Disaster Preparedness</a:t>
            </a:r>
          </a:p>
        </p:txBody>
      </p:sp>
      <p:pic>
        <p:nvPicPr>
          <p:cNvPr id="8" name="Picture 2" descr="E:\triage-tag.jpg">
            <a:extLst>
              <a:ext uri="{FF2B5EF4-FFF2-40B4-BE49-F238E27FC236}">
                <a16:creationId xmlns:a16="http://schemas.microsoft.com/office/drawing/2014/main" id="{557390ED-CF6B-4C25-8637-C0F0CF8E4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83"/>
          <a:stretch/>
        </p:blipFill>
        <p:spPr bwMode="auto">
          <a:xfrm>
            <a:off x="368710" y="1140308"/>
            <a:ext cx="2595716" cy="495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510571"/>
      </p:ext>
    </p:extLst>
  </p:cSld>
  <p:clrMapOvr>
    <a:masterClrMapping/>
  </p:clrMapOvr>
</p:sld>
</file>

<file path=ppt/theme/theme1.xml><?xml version="1.0" encoding="utf-8"?>
<a:theme xmlns:a="http://schemas.openxmlformats.org/drawingml/2006/main" name="1_Cert_template">
  <a:themeElements>
    <a:clrScheme name="1_Cer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er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Cer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er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er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rt_ppt_template">
  <a:themeElements>
    <a:clrScheme name="Cert_pp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rt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ert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_pp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rt_pp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11720</TotalTime>
  <Words>3007</Words>
  <Application>Microsoft Office PowerPoint</Application>
  <PresentationFormat>On-screen Show (4:3)</PresentationFormat>
  <Paragraphs>660</Paragraphs>
  <Slides>63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Arial Black</vt:lpstr>
      <vt:lpstr>Franklin Gothic Book</vt:lpstr>
      <vt:lpstr>Geneva</vt:lpstr>
      <vt:lpstr>Times</vt:lpstr>
      <vt:lpstr>Times New Roman</vt:lpstr>
      <vt:lpstr>Verdana</vt:lpstr>
      <vt:lpstr>Wingdings</vt:lpstr>
      <vt:lpstr>1_Cert_template</vt:lpstr>
      <vt:lpstr>Cert_ppt_template</vt:lpstr>
      <vt:lpstr>Disaster Preparedness</vt:lpstr>
      <vt:lpstr> Setting the Stage–Course Goals</vt:lpstr>
      <vt:lpstr>Setting the Stage-CERT Support</vt:lpstr>
      <vt:lpstr>Setting the Stage-CERT Support</vt:lpstr>
      <vt:lpstr>CERT Course Overview</vt:lpstr>
      <vt:lpstr>CERT Course Overview-Unit 1</vt:lpstr>
      <vt:lpstr>CERT Course Overview-Unit 2</vt:lpstr>
      <vt:lpstr>CERT Course Overview-Unit 3</vt:lpstr>
      <vt:lpstr>CERT Course Overview-Unit 4</vt:lpstr>
      <vt:lpstr>CERT Course Overview-Unit 5</vt:lpstr>
      <vt:lpstr>CERT Course Overview-Unit 6</vt:lpstr>
      <vt:lpstr>CERT Course Overview-Unit 7</vt:lpstr>
      <vt:lpstr>CERT Course Overview-Unit 8</vt:lpstr>
      <vt:lpstr>CERT Course Overview-Unit 9</vt:lpstr>
      <vt:lpstr>Unit 1 Objectives</vt:lpstr>
      <vt:lpstr>Disasters of All Kinds &amp; Sizes</vt:lpstr>
      <vt:lpstr>Types of Disaster</vt:lpstr>
      <vt:lpstr>Damage to Infrastructure</vt:lpstr>
      <vt:lpstr>Local Disasters</vt:lpstr>
      <vt:lpstr>Local Earthquakes</vt:lpstr>
      <vt:lpstr>Local Earthquakes</vt:lpstr>
      <vt:lpstr>Local Earthquakes</vt:lpstr>
      <vt:lpstr>Local Earthquakes</vt:lpstr>
      <vt:lpstr>Local Earthquakes</vt:lpstr>
      <vt:lpstr>Local Earthquakes</vt:lpstr>
      <vt:lpstr>Local Earthquakes</vt:lpstr>
      <vt:lpstr>Local Earthquakes</vt:lpstr>
      <vt:lpstr>Local Earthquakes</vt:lpstr>
      <vt:lpstr>Local Earthquakes</vt:lpstr>
      <vt:lpstr>Earthquake Impact</vt:lpstr>
      <vt:lpstr>Earthquake Impact</vt:lpstr>
      <vt:lpstr>Community Preparation</vt:lpstr>
      <vt:lpstr>Government</vt:lpstr>
      <vt:lpstr>Emergency Operations Plan</vt:lpstr>
      <vt:lpstr>Businesses, Schools, Non-profits</vt:lpstr>
      <vt:lpstr>The Public – Families/Neighbors</vt:lpstr>
      <vt:lpstr>Engaging Entire Community</vt:lpstr>
      <vt:lpstr>Family Disaster Preparation</vt:lpstr>
      <vt:lpstr>Personal Preparation</vt:lpstr>
      <vt:lpstr>Personal Preparation</vt:lpstr>
      <vt:lpstr>After-Disaster Actions</vt:lpstr>
      <vt:lpstr>Plan for After-Disaster Actions</vt:lpstr>
      <vt:lpstr>Hazards Vary with Structures</vt:lpstr>
      <vt:lpstr>Hazards Vary with Structures</vt:lpstr>
      <vt:lpstr>Hazards from Home Fixtures</vt:lpstr>
      <vt:lpstr>Home &amp; Workplace Readiness</vt:lpstr>
      <vt:lpstr>Home &amp; Workplace Readiness</vt:lpstr>
      <vt:lpstr>Home &amp; Workplace Readiness</vt:lpstr>
      <vt:lpstr>Home &amp; Workplace Readiness</vt:lpstr>
      <vt:lpstr>Home &amp; Workplace Readiness</vt:lpstr>
      <vt:lpstr>Develop a Disaster Plan</vt:lpstr>
      <vt:lpstr>Escape Planning</vt:lpstr>
      <vt:lpstr>Home Preparation for a Disaster</vt:lpstr>
      <vt:lpstr>Home Hazard Mitigation</vt:lpstr>
      <vt:lpstr>Other Mitigation Measures</vt:lpstr>
      <vt:lpstr>Get Everyone Involved</vt:lpstr>
      <vt:lpstr>CERT Disaster Roles</vt:lpstr>
      <vt:lpstr>CERT Non-Disaster Roles</vt:lpstr>
      <vt:lpstr>CERT Team Organization</vt:lpstr>
      <vt:lpstr>Personal Protective Equipment</vt:lpstr>
      <vt:lpstr>Protection for Disaster Workers</vt:lpstr>
      <vt:lpstr>Unit Summary</vt:lpstr>
      <vt:lpstr>PowerPoint Presentation</vt:lpstr>
    </vt:vector>
  </TitlesOfParts>
  <Company>Vertex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Stoner</dc:creator>
  <cp:lastModifiedBy>Greig Rose</cp:lastModifiedBy>
  <cp:revision>416</cp:revision>
  <cp:lastPrinted>2011-04-04T13:15:12Z</cp:lastPrinted>
  <dcterms:created xsi:type="dcterms:W3CDTF">2005-12-20T16:22:26Z</dcterms:created>
  <dcterms:modified xsi:type="dcterms:W3CDTF">2017-08-10T03:26:48Z</dcterms:modified>
</cp:coreProperties>
</file>